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  <p:sldMasterId id="214748367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Montserrat"/>
      <p:regular r:id="rId33"/>
      <p:bold r:id="rId34"/>
      <p:italic r:id="rId35"/>
      <p:boldItalic r:id="rId36"/>
    </p:embeddedFont>
    <p:embeddedFont>
      <p:font typeface="Lato"/>
      <p:regular r:id="rId37"/>
      <p:bold r:id="rId38"/>
      <p:italic r:id="rId39"/>
      <p:boldItalic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ontserrat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Montserrat-italic.fntdata"/><Relationship Id="rId12" Type="http://schemas.openxmlformats.org/officeDocument/2006/relationships/slide" Target="slides/slide6.xml"/><Relationship Id="rId34" Type="http://schemas.openxmlformats.org/officeDocument/2006/relationships/font" Target="fonts/Montserrat-bold.fntdata"/><Relationship Id="rId15" Type="http://schemas.openxmlformats.org/officeDocument/2006/relationships/slide" Target="slides/slide9.xml"/><Relationship Id="rId37" Type="http://schemas.openxmlformats.org/officeDocument/2006/relationships/font" Target="fonts/Lato-regular.fntdata"/><Relationship Id="rId14" Type="http://schemas.openxmlformats.org/officeDocument/2006/relationships/slide" Target="slides/slide8.xml"/><Relationship Id="rId36" Type="http://schemas.openxmlformats.org/officeDocument/2006/relationships/font" Target="fonts/Montserrat-boldItalic.fntdata"/><Relationship Id="rId17" Type="http://schemas.openxmlformats.org/officeDocument/2006/relationships/slide" Target="slides/slide11.xml"/><Relationship Id="rId39" Type="http://schemas.openxmlformats.org/officeDocument/2006/relationships/font" Target="fonts/Lato-italic.fntdata"/><Relationship Id="rId16" Type="http://schemas.openxmlformats.org/officeDocument/2006/relationships/slide" Target="slides/slide10.xml"/><Relationship Id="rId38" Type="http://schemas.openxmlformats.org/officeDocument/2006/relationships/font" Target="fonts/Lato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103d7d88e2f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103d7d88e2f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1060eeb56fd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1060eeb56f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103d7d88e2f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103d7d88e2f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03d7d88e2f_1_5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03d7d88e2f_1_5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060eeb56f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1060eeb56f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1060eeb56fd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1060eeb56fd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1060eeb56fd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1060eeb56f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1060eeb56f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1060eeb56f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103d7d88e2f_1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103d7d88e2f_1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03d7d88e2f_1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03d7d88e2f_1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103d7d88e2f_1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103d7d88e2f_1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1060eeb56fd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1060eeb56fd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106128d8ede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5" name="Google Shape;745;g106128d8ede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106128d8e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106128d8e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106128d8ede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106128d8ede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106128d8ed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2" name="Google Shape;762;g106128d8ed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103d7d88e2f_0_6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0" name="Google Shape;770;g103d7d88e2f_0_6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106128d8ede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106128d8ede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6128d8ed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06128d8ed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060eeb56fd_0_3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060eeb56fd_0_3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03d7d88e2f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03d7d88e2f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1060eeb56fd_0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1060eeb56fd_0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1060eeb56fd_0_2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1060eeb56fd_0_2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103d7d88e2f_1_5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103d7d88e2f_1_5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1060eeb56fd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1060eeb56fd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060eeb56fd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060eeb56fd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1.png"/><Relationship Id="rId3" Type="http://schemas.openxmlformats.org/officeDocument/2006/relationships/image" Target="../media/image1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55" name="Google Shape;55;p14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56" name="Google Shape;56;p14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57" name="Google Shape;57;p14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59" name="Google Shape;59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0" name="Google Shape;60;p14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5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64" name="Google Shape;64;p15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5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5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3" name="Google Shape;8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oogle Shape;89;p1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90" name="Google Shape;90;p1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16" name="Google Shape;116;p1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" name="Google Shape;118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9" name="Google Shape;119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0" name="Google Shape;120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8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23" name="Google Shape;123;p18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8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1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8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33" name="Google Shape;13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6" name="Google Shape;136;p19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1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1" name="Google Shape;141;p1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42" name="Google Shape;142;p1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" name="Google Shape;144;p19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45" name="Google Shape;14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6" name="Google Shape;146;p19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2" name="Google Shape;152;p2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53" name="Google Shape;153;p2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5" name="Google Shape;155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6" name="Google Shape;156;p20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7" name="Google Shape;157;p20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8" name="Google Shape;15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p21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5" name="Google Shape;165;p21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1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7" name="Google Shape;167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8" name="Google Shape;16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4" name="Google Shape;174;p2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75" name="Google Shape;175;p2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22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8" name="Google Shape;178;p22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9" name="Google Shape;179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2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2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3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86" name="Google Shape;186;p23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3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3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3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3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3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3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3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3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3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3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3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3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3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3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3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3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3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3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5" name="Google Shape;205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1" name="Google Shape;211;p2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12" name="Google Shape;212;p2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4" name="Google Shape;214;p24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24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216" name="Google Shape;216;p24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7" name="Google Shape;217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9" name="Google Shape;219;p25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220" name="Google Shape;220;p25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5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23" name="Google Shape;223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4" name="Google Shape;224;p2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2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26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30" name="Google Shape;230;p26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6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6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6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6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6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6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6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6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6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6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6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6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6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6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6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6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6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6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49" name="Google Shape;249;p26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2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58" name="Google Shape;258;p28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59" name="Google Shape;259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28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1" name="Google Shape;26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2" name="Google Shape;262;p2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2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2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67" name="Google Shape;267;p2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2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youtu.be/8OJnkJqkyio" TargetMode="External"/><Relationship Id="rId4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tomsguide.com/round-up/best-snapchat-filters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thispersondoesnotexist.com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hyperlink" Target="about:blank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/>
          <p:nvPr>
            <p:ph type="ctrTitle"/>
          </p:nvPr>
        </p:nvSpPr>
        <p:spPr>
          <a:xfrm>
            <a:off x="3104000" y="1153925"/>
            <a:ext cx="5599800" cy="20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/>
              <a:t>Generative Adversarial Networks</a:t>
            </a:r>
            <a:endParaRPr sz="4200"/>
          </a:p>
        </p:txBody>
      </p:sp>
      <p:sp>
        <p:nvSpPr>
          <p:cNvPr id="274" name="Google Shape;274;p29"/>
          <p:cNvSpPr txBox="1"/>
          <p:nvPr>
            <p:ph idx="1" type="subTitle"/>
          </p:nvPr>
        </p:nvSpPr>
        <p:spPr>
          <a:xfrm>
            <a:off x="5083950" y="3721200"/>
            <a:ext cx="3470700" cy="121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Leonard Garcia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Francisco Gastelum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Jose Mierzejewski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pic>
        <p:nvPicPr>
          <p:cNvPr id="361" name="Google Shape;3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825" y="1694175"/>
            <a:ext cx="1287762" cy="20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775" y="1694175"/>
            <a:ext cx="1471025" cy="20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8"/>
          <p:cNvSpPr txBox="1"/>
          <p:nvPr/>
        </p:nvSpPr>
        <p:spPr>
          <a:xfrm>
            <a:off x="1463850" y="3949050"/>
            <a:ext cx="241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Generator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64" name="Google Shape;364;p38"/>
          <p:cNvSpPr txBox="1"/>
          <p:nvPr/>
        </p:nvSpPr>
        <p:spPr>
          <a:xfrm>
            <a:off x="5671675" y="3949050"/>
            <a:ext cx="241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Discriminator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65" name="Google Shape;365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135" y="2305126"/>
            <a:ext cx="1710350" cy="8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4123" y="2305123"/>
            <a:ext cx="1710350" cy="83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424" y="2063049"/>
            <a:ext cx="827300" cy="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424" y="2520249"/>
            <a:ext cx="827300" cy="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424" y="3006049"/>
            <a:ext cx="827300" cy="4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GANs</a:t>
            </a:r>
            <a:endParaRPr/>
          </a:p>
        </p:txBody>
      </p:sp>
      <p:pic>
        <p:nvPicPr>
          <p:cNvPr id="375" name="Google Shape;37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42350"/>
            <a:ext cx="8839199" cy="3237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0"/>
          <p:cNvSpPr txBox="1"/>
          <p:nvPr>
            <p:ph idx="1" type="body"/>
          </p:nvPr>
        </p:nvSpPr>
        <p:spPr>
          <a:xfrm>
            <a:off x="1252775" y="538850"/>
            <a:ext cx="70389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 and G play the following two-player minimax game with value function V(G,D):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{&quot;aid&quot;:null,&quot;code&quot;:&quot;$$\\begin{matrix}\n{min}\\\\\n{G}\\\\\n\\end{matrix}\\begin{matrix}\n{\\,\\,\\,max}\\\\\n{D}\\\\\n\\end{matrix}\\,$$&quot;,&quot;id&quot;:&quot;1&quot;,&quot;backgroundColorModified&quot;:false,&quot;type&quot;:&quot;$$&quot;,&quot;font&quot;:{&quot;size&quot;:12,&quot;family&quot;:&quot;Arial&quot;,&quot;color&quot;:&quot;#ffffff&quot;},&quot;backgroundColor&quot;:&quot;#1B212C&quot;,&quot;ts&quot;:1638578866297,&quot;cs&quot;:&quot;6zmb+yF+h0SkHNngc2gYuA==&quot;,&quot;size&quot;:{&quot;width&quot;:79.66666666666667,&quot;height&quot;:39.166666666666664}}" id="381" name="Google Shape;3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98" y="1874600"/>
            <a:ext cx="525525" cy="25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aid&quot;:null,&quot;backgroundColor&quot;:&quot;#1B212C&quot;,&quot;type&quot;:&quot;$$&quot;,&quot;font&quot;:{&quot;color&quot;:&quot;#ffffff&quot;,&quot;size&quot;:17.5,&quot;family&quot;:&quot;Arial&quot;},&quot;id&quot;:&quot;2&quot;,&quot;code&quot;:&quot;$$V\\left(D,G\\right)\\,=\\,E_{x\\sim p_{data}\\left(x\\right)}\\left[\\log_{}D\\left(x\\right)\\right]\\,+\\,E_{z\\sim p_{z}\\left(z\\right)}\\left[\\log_{}\\left(1-D\\left(G\\left(z\\right)\\right)\\right)\\right]$$&quot;,&quot;ts&quot;:1638645523838,&quot;cs&quot;:&quot;2NDDs9GlPcCs0XQSv48UZA==&quot;,&quot;size&quot;:{&quot;width&quot;:720,&quot;height&quot;:30.5}}" id="382" name="Google Shape;3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475" y="1854697"/>
            <a:ext cx="6858000" cy="290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1"/>
          <p:cNvSpPr txBox="1"/>
          <p:nvPr>
            <p:ph idx="1" type="body"/>
          </p:nvPr>
        </p:nvSpPr>
        <p:spPr>
          <a:xfrm>
            <a:off x="1252775" y="538850"/>
            <a:ext cx="70389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 and G play the following two-player minimax game with value function V(G,D):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{&quot;aid&quot;:null,&quot;code&quot;:&quot;$$\\begin{matrix}\n{min}\\\\\n{G}\\\\\n\\end{matrix}\\begin{matrix}\n{\\,\\,\\,max}\\\\\n{D}\\\\\n\\end{matrix}\\,$$&quot;,&quot;id&quot;:&quot;1&quot;,&quot;backgroundColorModified&quot;:false,&quot;type&quot;:&quot;$$&quot;,&quot;font&quot;:{&quot;size&quot;:12,&quot;family&quot;:&quot;Arial&quot;,&quot;color&quot;:&quot;#ffffff&quot;},&quot;backgroundColor&quot;:&quot;#1B212C&quot;,&quot;ts&quot;:1638578866297,&quot;cs&quot;:&quot;6zmb+yF+h0SkHNngc2gYuA==&quot;,&quot;size&quot;:{&quot;width&quot;:79.66666666666667,&quot;height&quot;:39.166666666666664}}" id="388" name="Google Shape;38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98" y="1874600"/>
            <a:ext cx="525525" cy="25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aid&quot;:null,&quot;backgroundColor&quot;:&quot;#1B212C&quot;,&quot;type&quot;:&quot;$$&quot;,&quot;font&quot;:{&quot;color&quot;:&quot;#ffffff&quot;,&quot;size&quot;:17.5,&quot;family&quot;:&quot;Arial&quot;},&quot;id&quot;:&quot;2&quot;,&quot;code&quot;:&quot;$$V\\left(D,G\\right)\\,=\\,E_{x\\sim p_{data}\\left(x\\right)}\\left[\\log_{}D\\left(x\\right)\\right]\\,+\\,E_{z\\sim p_{z}\\left(z\\right)}\\left[\\log_{}\\left(1-D\\left(G\\left(z\\right)\\right)\\right)\\right]$$&quot;,&quot;ts&quot;:1638645523838,&quot;cs&quot;:&quot;2NDDs9GlPcCs0XQSv48UZA==&quot;,&quot;size&quot;:{&quot;width&quot;:720,&quot;height&quot;:30.5}}" id="389" name="Google Shape;389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475" y="1854697"/>
            <a:ext cx="6858000" cy="29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800" y="2701429"/>
            <a:ext cx="6158849" cy="22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1"/>
          <p:cNvSpPr txBox="1"/>
          <p:nvPr/>
        </p:nvSpPr>
        <p:spPr>
          <a:xfrm>
            <a:off x="1692800" y="3951600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2" name="Google Shape;392;p41"/>
          <p:cNvSpPr txBox="1"/>
          <p:nvPr/>
        </p:nvSpPr>
        <p:spPr>
          <a:xfrm>
            <a:off x="3303750" y="4548475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3" name="Google Shape;393;p41"/>
          <p:cNvSpPr txBox="1"/>
          <p:nvPr/>
        </p:nvSpPr>
        <p:spPr>
          <a:xfrm>
            <a:off x="5894550" y="4243675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G(</a:t>
            </a: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z)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4" name="Google Shape;394;p41"/>
          <p:cNvSpPr txBox="1"/>
          <p:nvPr/>
        </p:nvSpPr>
        <p:spPr>
          <a:xfrm>
            <a:off x="4188325" y="2952925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5" name="Google Shape;395;p41"/>
          <p:cNvSpPr txBox="1"/>
          <p:nvPr/>
        </p:nvSpPr>
        <p:spPr>
          <a:xfrm>
            <a:off x="5286150" y="2690363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6" name="Google Shape;396;p41"/>
          <p:cNvSpPr txBox="1"/>
          <p:nvPr/>
        </p:nvSpPr>
        <p:spPr>
          <a:xfrm>
            <a:off x="6934175" y="2837300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D(x)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97" name="Google Shape;397;p41"/>
          <p:cNvSpPr txBox="1"/>
          <p:nvPr/>
        </p:nvSpPr>
        <p:spPr>
          <a:xfrm>
            <a:off x="6853675" y="3505200"/>
            <a:ext cx="99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D(G(z))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/>
          <p:nvPr>
            <p:ph idx="1" type="body"/>
          </p:nvPr>
        </p:nvSpPr>
        <p:spPr>
          <a:xfrm>
            <a:off x="1252775" y="538850"/>
            <a:ext cx="70389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 and G play the following two-player minimax game with value function V(G,D):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{&quot;aid&quot;:null,&quot;code&quot;:&quot;$$\\begin{matrix}\n{min}\\\\\n{G}\\\\\n\\end{matrix}\\begin{matrix}\n{\\,\\,\\,max}\\\\\n{D}\\\\\n\\end{matrix}\\,$$&quot;,&quot;id&quot;:&quot;1&quot;,&quot;backgroundColorModified&quot;:false,&quot;type&quot;:&quot;$$&quot;,&quot;font&quot;:{&quot;size&quot;:12,&quot;family&quot;:&quot;Arial&quot;,&quot;color&quot;:&quot;#ffffff&quot;},&quot;backgroundColor&quot;:&quot;#1B212C&quot;,&quot;ts&quot;:1638578866297,&quot;cs&quot;:&quot;6zmb+yF+h0SkHNngc2gYuA==&quot;,&quot;size&quot;:{&quot;width&quot;:79.66666666666667,&quot;height&quot;:39.166666666666664}}" id="403" name="Google Shape;40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98" y="1874600"/>
            <a:ext cx="525525" cy="25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backgroundColorModified&quot;:false,&quot;aid&quot;:null,&quot;backgroundColor&quot;:&quot;#1B212C&quot;,&quot;type&quot;:&quot;$$&quot;,&quot;font&quot;:{&quot;color&quot;:&quot;#ffffff&quot;,&quot;size&quot;:17.5,&quot;family&quot;:&quot;Arial&quot;},&quot;id&quot;:&quot;2&quot;,&quot;code&quot;:&quot;$$V\\left(D,G\\right)\\,=\\,E_{x\\sim p_{data}\\left(x\\right)}\\left[\\log_{}D\\left(x\\right)\\right]\\,+\\,E_{z\\sim p_{z}\\left(z\\right)}\\left[\\log_{}\\left(1-D\\left(G\\left(z\\right)\\right)\\right)\\right]$$&quot;,&quot;ts&quot;:1638645523838,&quot;cs&quot;:&quot;2NDDs9GlPcCs0XQSv48UZA==&quot;,&quot;size&quot;:{&quot;width&quot;:720,&quot;height&quot;:30.5}}" id="404" name="Google Shape;40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475" y="1854697"/>
            <a:ext cx="6858000" cy="2905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92800" y="2701429"/>
            <a:ext cx="6158849" cy="2255900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2"/>
          <p:cNvSpPr txBox="1"/>
          <p:nvPr/>
        </p:nvSpPr>
        <p:spPr>
          <a:xfrm>
            <a:off x="1692800" y="3951600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z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7" name="Google Shape;407;p42"/>
          <p:cNvSpPr txBox="1"/>
          <p:nvPr/>
        </p:nvSpPr>
        <p:spPr>
          <a:xfrm>
            <a:off x="3303750" y="4548475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8" name="Google Shape;408;p42"/>
          <p:cNvSpPr txBox="1"/>
          <p:nvPr/>
        </p:nvSpPr>
        <p:spPr>
          <a:xfrm>
            <a:off x="5894550" y="4243675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G(z)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09" name="Google Shape;409;p42"/>
          <p:cNvSpPr txBox="1"/>
          <p:nvPr/>
        </p:nvSpPr>
        <p:spPr>
          <a:xfrm>
            <a:off x="4188325" y="2952925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x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0" name="Google Shape;410;p42"/>
          <p:cNvSpPr txBox="1"/>
          <p:nvPr/>
        </p:nvSpPr>
        <p:spPr>
          <a:xfrm>
            <a:off x="5286150" y="2690363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1" name="Google Shape;411;p42"/>
          <p:cNvSpPr txBox="1"/>
          <p:nvPr/>
        </p:nvSpPr>
        <p:spPr>
          <a:xfrm>
            <a:off x="6934175" y="2837300"/>
            <a:ext cx="60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D(x)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2" name="Google Shape;412;p42"/>
          <p:cNvSpPr txBox="1"/>
          <p:nvPr/>
        </p:nvSpPr>
        <p:spPr>
          <a:xfrm>
            <a:off x="6853675" y="3505200"/>
            <a:ext cx="996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D(G(z))</a:t>
            </a:r>
            <a:endParaRPr b="1" sz="17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13" name="Google Shape;413;p42"/>
          <p:cNvSpPr/>
          <p:nvPr/>
        </p:nvSpPr>
        <p:spPr>
          <a:xfrm>
            <a:off x="2942400" y="1718100"/>
            <a:ext cx="2276100" cy="563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p42"/>
          <p:cNvSpPr/>
          <p:nvPr/>
        </p:nvSpPr>
        <p:spPr>
          <a:xfrm>
            <a:off x="2775350" y="2701425"/>
            <a:ext cx="1746600" cy="11529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2"/>
          <p:cNvSpPr/>
          <p:nvPr/>
        </p:nvSpPr>
        <p:spPr>
          <a:xfrm>
            <a:off x="6934175" y="2837300"/>
            <a:ext cx="608400" cy="4464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2"/>
          <p:cNvSpPr/>
          <p:nvPr/>
        </p:nvSpPr>
        <p:spPr>
          <a:xfrm>
            <a:off x="5483425" y="1771150"/>
            <a:ext cx="3059400" cy="4383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2"/>
          <p:cNvSpPr/>
          <p:nvPr/>
        </p:nvSpPr>
        <p:spPr>
          <a:xfrm>
            <a:off x="1737325" y="3955650"/>
            <a:ext cx="4765500" cy="920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2"/>
          <p:cNvSpPr/>
          <p:nvPr/>
        </p:nvSpPr>
        <p:spPr>
          <a:xfrm>
            <a:off x="6853675" y="3505200"/>
            <a:ext cx="854100" cy="4464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3"/>
          <p:cNvSpPr txBox="1"/>
          <p:nvPr>
            <p:ph idx="1" type="body"/>
          </p:nvPr>
        </p:nvSpPr>
        <p:spPr>
          <a:xfrm>
            <a:off x="1252775" y="538850"/>
            <a:ext cx="70389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 and G play the following two-player minimax game with value function V(G,D):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{&quot;aid&quot;:null,&quot;code&quot;:&quot;$$\\begin{matrix}\n{min}\\\\\n{G}\\\\\n\\end{matrix}\\begin{matrix}\n{\\,\\,\\,max}\\\\\n{D}\\\\\n\\end{matrix}\\,$$&quot;,&quot;id&quot;:&quot;1&quot;,&quot;backgroundColorModified&quot;:false,&quot;type&quot;:&quot;$$&quot;,&quot;font&quot;:{&quot;size&quot;:12,&quot;family&quot;:&quot;Arial&quot;,&quot;color&quot;:&quot;#ffffff&quot;},&quot;backgroundColor&quot;:&quot;#1B212C&quot;,&quot;ts&quot;:1638578866297,&quot;cs&quot;:&quot;6zmb+yF+h0SkHNngc2gYuA==&quot;,&quot;size&quot;:{&quot;width&quot;:79.66666666666667,&quot;height&quot;:39.166666666666664}}" id="424" name="Google Shape;42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98" y="1874600"/>
            <a:ext cx="525525" cy="25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aid&quot;:null,&quot;code&quot;:&quot;$$V\\left(D,G\\right)\\,=\\,E_{x\\sim p_{data}\\left(x\\right)}\\left[\\log_{}D\\left(x\\right)\\right]\\,+\\,E_{z\\sim p_{z}\\left(z\\right)}\\left[\\log_{}\\left(1-D\\left(G\\left(z\\right)\\right)\\right)\\right]$$&quot;,&quot;id&quot;:&quot;2&quot;,&quot;backgroundColorModified&quot;:false,&quot;backgroundColor&quot;:&quot;#1B212C&quot;,&quot;font&quot;:{&quot;color&quot;:&quot;#ffffff&quot;,&quot;size&quot;:17.5,&quot;family&quot;:&quot;Arial&quot;},&quot;ts&quot;:1638647421402,&quot;cs&quot;:&quot;b4aB4/FMTqVV1dLJOGP+mg==&quot;,&quot;size&quot;:{&quot;width&quot;:720,&quot;height&quot;:30.5}}" id="425" name="Google Shape;42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475" y="1854697"/>
            <a:ext cx="6858000" cy="290513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3"/>
          <p:cNvSpPr txBox="1"/>
          <p:nvPr/>
        </p:nvSpPr>
        <p:spPr>
          <a:xfrm>
            <a:off x="831900" y="2951925"/>
            <a:ext cx="7773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D(x) = probability that x came from the data rather than p</a:t>
            </a:r>
            <a:r>
              <a:rPr baseline="-25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(generator’s distribution)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 D to maximize the probability of assigning the correct label to both training examples and samples from 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27" name="Google Shape;427;p43"/>
          <p:cNvSpPr/>
          <p:nvPr/>
        </p:nvSpPr>
        <p:spPr>
          <a:xfrm>
            <a:off x="1332575" y="3354975"/>
            <a:ext cx="7134900" cy="563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3"/>
          <p:cNvSpPr/>
          <p:nvPr/>
        </p:nvSpPr>
        <p:spPr>
          <a:xfrm>
            <a:off x="2942400" y="1718100"/>
            <a:ext cx="5662800" cy="563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3"/>
          <p:cNvSpPr/>
          <p:nvPr/>
        </p:nvSpPr>
        <p:spPr>
          <a:xfrm>
            <a:off x="1252775" y="1721925"/>
            <a:ext cx="1341600" cy="563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4"/>
          <p:cNvSpPr txBox="1"/>
          <p:nvPr>
            <p:ph idx="1" type="body"/>
          </p:nvPr>
        </p:nvSpPr>
        <p:spPr>
          <a:xfrm>
            <a:off x="1252775" y="538850"/>
            <a:ext cx="7038900" cy="104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 and G play the following two-player minimax game with value function V(G,D):</a:t>
            </a:r>
            <a:endParaRPr sz="20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descr="{&quot;aid&quot;:null,&quot;code&quot;:&quot;$$\\begin{matrix}\n{min}\\\\\n{G}\\\\\n\\end{matrix}\\begin{matrix}\n{\\,\\,\\,max}\\\\\n{D}\\\\\n\\end{matrix}\\,$$&quot;,&quot;id&quot;:&quot;1&quot;,&quot;backgroundColorModified&quot;:false,&quot;type&quot;:&quot;$$&quot;,&quot;font&quot;:{&quot;size&quot;:12,&quot;family&quot;:&quot;Arial&quot;,&quot;color&quot;:&quot;#ffffff&quot;},&quot;backgroundColor&quot;:&quot;#1B212C&quot;,&quot;ts&quot;:1638578866297,&quot;cs&quot;:&quot;6zmb+yF+h0SkHNngc2gYuA==&quot;,&quot;size&quot;:{&quot;width&quot;:79.66666666666667,&quot;height&quot;:39.166666666666664}}" id="435" name="Google Shape;43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8598" y="1874600"/>
            <a:ext cx="525525" cy="2583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{&quot;type&quot;:&quot;$$&quot;,&quot;aid&quot;:null,&quot;code&quot;:&quot;$$V\\left(D,G\\right)\\,=\\,E_{x\\sim p_{data}\\left(x\\right)}\\left[\\log_{}D\\left(x\\right)\\right]\\,+\\,E_{z\\sim p_{z}\\left(z\\right)}\\left[\\log_{}\\left(1-D\\left(G\\left(z\\right)\\right)\\right)\\right]$$&quot;,&quot;id&quot;:&quot;2&quot;,&quot;backgroundColorModified&quot;:false,&quot;backgroundColor&quot;:&quot;#1B212C&quot;,&quot;font&quot;:{&quot;color&quot;:&quot;#ffffff&quot;,&quot;size&quot;:17.5,&quot;family&quot;:&quot;Arial&quot;},&quot;ts&quot;:1638647421402,&quot;cs&quot;:&quot;b4aB4/FMTqVV1dLJOGP+mg==&quot;,&quot;size&quot;:{&quot;width&quot;:720,&quot;height&quot;:30.5}}" id="436" name="Google Shape;436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9475" y="1854697"/>
            <a:ext cx="6858000" cy="290513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4"/>
          <p:cNvSpPr txBox="1"/>
          <p:nvPr/>
        </p:nvSpPr>
        <p:spPr>
          <a:xfrm>
            <a:off x="831900" y="2951925"/>
            <a:ext cx="7773300" cy="13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D(x) = probability that x came from the data rather than p</a:t>
            </a:r>
            <a:r>
              <a:rPr baseline="-25000"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</a:t>
            </a: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 (generator’s distribution)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Train D to maximize the probability of assigning the correct label to both training examples and samples from G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Lato"/>
              <a:buChar char="●"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Simultaneously train G to minimize log(1-D(G(Z))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38" name="Google Shape;438;p44"/>
          <p:cNvSpPr/>
          <p:nvPr/>
        </p:nvSpPr>
        <p:spPr>
          <a:xfrm>
            <a:off x="1332575" y="3354975"/>
            <a:ext cx="7134900" cy="563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44"/>
          <p:cNvSpPr/>
          <p:nvPr/>
        </p:nvSpPr>
        <p:spPr>
          <a:xfrm>
            <a:off x="2942400" y="1718100"/>
            <a:ext cx="5662800" cy="563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44"/>
          <p:cNvSpPr/>
          <p:nvPr/>
        </p:nvSpPr>
        <p:spPr>
          <a:xfrm>
            <a:off x="1252775" y="1721925"/>
            <a:ext cx="1341600" cy="563700"/>
          </a:xfrm>
          <a:prstGeom prst="rect">
            <a:avLst/>
          </a:prstGeom>
          <a:noFill/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44"/>
          <p:cNvSpPr/>
          <p:nvPr/>
        </p:nvSpPr>
        <p:spPr>
          <a:xfrm>
            <a:off x="1332575" y="3971675"/>
            <a:ext cx="3864600" cy="3501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4"/>
          <p:cNvSpPr/>
          <p:nvPr/>
        </p:nvSpPr>
        <p:spPr>
          <a:xfrm>
            <a:off x="5483425" y="1771150"/>
            <a:ext cx="3059400" cy="4383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4"/>
          <p:cNvSpPr/>
          <p:nvPr/>
        </p:nvSpPr>
        <p:spPr>
          <a:xfrm>
            <a:off x="957150" y="1721925"/>
            <a:ext cx="295500" cy="563700"/>
          </a:xfrm>
          <a:prstGeom prst="rect">
            <a:avLst/>
          </a:prstGeom>
          <a:noFill/>
          <a:ln cap="flat" cmpd="sng" w="2857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8" name="Google Shape;448;p45"/>
          <p:cNvCxnSpPr/>
          <p:nvPr/>
        </p:nvCxnSpPr>
        <p:spPr>
          <a:xfrm flipH="1" rot="10800000">
            <a:off x="275325" y="1739425"/>
            <a:ext cx="18000" cy="14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49" name="Google Shape;449;p45"/>
          <p:cNvCxnSpPr/>
          <p:nvPr/>
        </p:nvCxnSpPr>
        <p:spPr>
          <a:xfrm>
            <a:off x="275325" y="3197425"/>
            <a:ext cx="15924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0" name="Google Shape;450;p45"/>
          <p:cNvSpPr/>
          <p:nvPr/>
        </p:nvSpPr>
        <p:spPr>
          <a:xfrm>
            <a:off x="463175" y="2266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45"/>
          <p:cNvSpPr/>
          <p:nvPr/>
        </p:nvSpPr>
        <p:spPr>
          <a:xfrm>
            <a:off x="648771" y="2437458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710637" y="2266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/>
          <p:nvPr/>
        </p:nvSpPr>
        <p:spPr>
          <a:xfrm>
            <a:off x="834368" y="255146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5"/>
          <p:cNvSpPr/>
          <p:nvPr/>
        </p:nvSpPr>
        <p:spPr>
          <a:xfrm>
            <a:off x="958098" y="272247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p45"/>
          <p:cNvSpPr/>
          <p:nvPr/>
        </p:nvSpPr>
        <p:spPr>
          <a:xfrm>
            <a:off x="586906" y="2893478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45"/>
          <p:cNvSpPr/>
          <p:nvPr/>
        </p:nvSpPr>
        <p:spPr>
          <a:xfrm>
            <a:off x="1267426" y="295048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7" name="Google Shape;457;p45"/>
          <p:cNvSpPr/>
          <p:nvPr/>
        </p:nvSpPr>
        <p:spPr>
          <a:xfrm>
            <a:off x="1329291" y="255146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45"/>
          <p:cNvSpPr/>
          <p:nvPr/>
        </p:nvSpPr>
        <p:spPr>
          <a:xfrm>
            <a:off x="1453022" y="277947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45"/>
          <p:cNvSpPr/>
          <p:nvPr/>
        </p:nvSpPr>
        <p:spPr>
          <a:xfrm>
            <a:off x="1019964" y="232345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45"/>
          <p:cNvSpPr/>
          <p:nvPr/>
        </p:nvSpPr>
        <p:spPr>
          <a:xfrm>
            <a:off x="463175" y="2608465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45"/>
          <p:cNvSpPr/>
          <p:nvPr/>
        </p:nvSpPr>
        <p:spPr>
          <a:xfrm>
            <a:off x="896233" y="300748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5"/>
          <p:cNvSpPr/>
          <p:nvPr/>
        </p:nvSpPr>
        <p:spPr>
          <a:xfrm>
            <a:off x="1267426" y="2266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45"/>
          <p:cNvSpPr/>
          <p:nvPr/>
        </p:nvSpPr>
        <p:spPr>
          <a:xfrm>
            <a:off x="863037" y="20378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45"/>
          <p:cNvSpPr/>
          <p:nvPr/>
        </p:nvSpPr>
        <p:spPr>
          <a:xfrm>
            <a:off x="558237" y="1885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45"/>
          <p:cNvSpPr/>
          <p:nvPr/>
        </p:nvSpPr>
        <p:spPr>
          <a:xfrm>
            <a:off x="1167837" y="1885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45"/>
          <p:cNvSpPr/>
          <p:nvPr/>
        </p:nvSpPr>
        <p:spPr>
          <a:xfrm>
            <a:off x="1548837" y="21902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67" name="Google Shape;467;p45"/>
          <p:cNvCxnSpPr/>
          <p:nvPr/>
        </p:nvCxnSpPr>
        <p:spPr>
          <a:xfrm flipH="1" rot="10800000">
            <a:off x="3780525" y="1739425"/>
            <a:ext cx="18000" cy="14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45"/>
          <p:cNvCxnSpPr/>
          <p:nvPr/>
        </p:nvCxnSpPr>
        <p:spPr>
          <a:xfrm>
            <a:off x="3780525" y="3197425"/>
            <a:ext cx="15924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45"/>
          <p:cNvSpPr/>
          <p:nvPr/>
        </p:nvSpPr>
        <p:spPr>
          <a:xfrm>
            <a:off x="3968375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5"/>
          <p:cNvSpPr/>
          <p:nvPr/>
        </p:nvSpPr>
        <p:spPr>
          <a:xfrm>
            <a:off x="4153971" y="251365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45"/>
          <p:cNvSpPr/>
          <p:nvPr/>
        </p:nvSpPr>
        <p:spPr>
          <a:xfrm>
            <a:off x="4215837" y="2266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5"/>
          <p:cNvSpPr/>
          <p:nvPr/>
        </p:nvSpPr>
        <p:spPr>
          <a:xfrm>
            <a:off x="4339568" y="25514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45"/>
          <p:cNvSpPr/>
          <p:nvPr/>
        </p:nvSpPr>
        <p:spPr>
          <a:xfrm>
            <a:off x="4539498" y="264627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45"/>
          <p:cNvSpPr/>
          <p:nvPr/>
        </p:nvSpPr>
        <p:spPr>
          <a:xfrm>
            <a:off x="4092106" y="274107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45"/>
          <p:cNvSpPr/>
          <p:nvPr/>
        </p:nvSpPr>
        <p:spPr>
          <a:xfrm>
            <a:off x="4696426" y="279808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5"/>
          <p:cNvSpPr/>
          <p:nvPr/>
        </p:nvSpPr>
        <p:spPr>
          <a:xfrm>
            <a:off x="4834491" y="26276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5"/>
          <p:cNvSpPr/>
          <p:nvPr/>
        </p:nvSpPr>
        <p:spPr>
          <a:xfrm>
            <a:off x="4882022" y="277947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5"/>
          <p:cNvSpPr/>
          <p:nvPr/>
        </p:nvSpPr>
        <p:spPr>
          <a:xfrm>
            <a:off x="4525164" y="2323453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5"/>
          <p:cNvSpPr/>
          <p:nvPr/>
        </p:nvSpPr>
        <p:spPr>
          <a:xfrm>
            <a:off x="3892175" y="2684665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5"/>
          <p:cNvSpPr/>
          <p:nvPr/>
        </p:nvSpPr>
        <p:spPr>
          <a:xfrm>
            <a:off x="4401433" y="27026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45"/>
          <p:cNvSpPr/>
          <p:nvPr/>
        </p:nvSpPr>
        <p:spPr>
          <a:xfrm>
            <a:off x="4772626" y="2266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5"/>
          <p:cNvSpPr/>
          <p:nvPr/>
        </p:nvSpPr>
        <p:spPr>
          <a:xfrm>
            <a:off x="4368237" y="2037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5"/>
          <p:cNvSpPr/>
          <p:nvPr/>
        </p:nvSpPr>
        <p:spPr>
          <a:xfrm>
            <a:off x="4063437" y="1885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5"/>
          <p:cNvSpPr/>
          <p:nvPr/>
        </p:nvSpPr>
        <p:spPr>
          <a:xfrm>
            <a:off x="4673037" y="1885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5"/>
          <p:cNvSpPr/>
          <p:nvPr/>
        </p:nvSpPr>
        <p:spPr>
          <a:xfrm>
            <a:off x="5054037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5"/>
          <p:cNvSpPr/>
          <p:nvPr/>
        </p:nvSpPr>
        <p:spPr>
          <a:xfrm>
            <a:off x="39442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5"/>
          <p:cNvSpPr/>
          <p:nvPr/>
        </p:nvSpPr>
        <p:spPr>
          <a:xfrm>
            <a:off x="50872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5"/>
          <p:cNvSpPr/>
          <p:nvPr/>
        </p:nvSpPr>
        <p:spPr>
          <a:xfrm>
            <a:off x="5011033" y="26264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45"/>
          <p:cNvSpPr/>
          <p:nvPr/>
        </p:nvSpPr>
        <p:spPr>
          <a:xfrm>
            <a:off x="4630033" y="2550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0" name="Google Shape;490;p45"/>
          <p:cNvSpPr/>
          <p:nvPr/>
        </p:nvSpPr>
        <p:spPr>
          <a:xfrm>
            <a:off x="4520637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45"/>
          <p:cNvSpPr/>
          <p:nvPr/>
        </p:nvSpPr>
        <p:spPr>
          <a:xfrm>
            <a:off x="4673037" y="2114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45"/>
          <p:cNvSpPr/>
          <p:nvPr/>
        </p:nvSpPr>
        <p:spPr>
          <a:xfrm>
            <a:off x="4901637" y="2342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45"/>
          <p:cNvSpPr/>
          <p:nvPr/>
        </p:nvSpPr>
        <p:spPr>
          <a:xfrm>
            <a:off x="4977837" y="1961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45"/>
          <p:cNvSpPr/>
          <p:nvPr/>
        </p:nvSpPr>
        <p:spPr>
          <a:xfrm>
            <a:off x="5130237" y="1885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45"/>
          <p:cNvSpPr/>
          <p:nvPr/>
        </p:nvSpPr>
        <p:spPr>
          <a:xfrm>
            <a:off x="4139637" y="2037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6" name="Google Shape;496;p45"/>
          <p:cNvCxnSpPr/>
          <p:nvPr/>
        </p:nvCxnSpPr>
        <p:spPr>
          <a:xfrm flipH="1" rot="10800000">
            <a:off x="7361925" y="1739425"/>
            <a:ext cx="18000" cy="14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97" name="Google Shape;497;p45"/>
          <p:cNvCxnSpPr/>
          <p:nvPr/>
        </p:nvCxnSpPr>
        <p:spPr>
          <a:xfrm>
            <a:off x="7361925" y="3197425"/>
            <a:ext cx="15924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98" name="Google Shape;498;p45"/>
          <p:cNvSpPr/>
          <p:nvPr/>
        </p:nvSpPr>
        <p:spPr>
          <a:xfrm>
            <a:off x="7549775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p45"/>
          <p:cNvSpPr/>
          <p:nvPr/>
        </p:nvSpPr>
        <p:spPr>
          <a:xfrm>
            <a:off x="7735371" y="251365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5"/>
          <p:cNvSpPr/>
          <p:nvPr/>
        </p:nvSpPr>
        <p:spPr>
          <a:xfrm>
            <a:off x="7797237" y="2266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45"/>
          <p:cNvSpPr/>
          <p:nvPr/>
        </p:nvSpPr>
        <p:spPr>
          <a:xfrm>
            <a:off x="7920968" y="25514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5"/>
          <p:cNvSpPr/>
          <p:nvPr/>
        </p:nvSpPr>
        <p:spPr>
          <a:xfrm>
            <a:off x="8120898" y="264627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5"/>
          <p:cNvSpPr/>
          <p:nvPr/>
        </p:nvSpPr>
        <p:spPr>
          <a:xfrm>
            <a:off x="7673506" y="274107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5"/>
          <p:cNvSpPr/>
          <p:nvPr/>
        </p:nvSpPr>
        <p:spPr>
          <a:xfrm>
            <a:off x="8277826" y="279808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5"/>
          <p:cNvSpPr/>
          <p:nvPr/>
        </p:nvSpPr>
        <p:spPr>
          <a:xfrm>
            <a:off x="8415891" y="26276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5"/>
          <p:cNvSpPr/>
          <p:nvPr/>
        </p:nvSpPr>
        <p:spPr>
          <a:xfrm>
            <a:off x="8463422" y="277947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45"/>
          <p:cNvSpPr/>
          <p:nvPr/>
        </p:nvSpPr>
        <p:spPr>
          <a:xfrm>
            <a:off x="8106564" y="2323453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45"/>
          <p:cNvSpPr/>
          <p:nvPr/>
        </p:nvSpPr>
        <p:spPr>
          <a:xfrm>
            <a:off x="7473575" y="2684665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5"/>
          <p:cNvSpPr/>
          <p:nvPr/>
        </p:nvSpPr>
        <p:spPr>
          <a:xfrm>
            <a:off x="7982833" y="27026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5"/>
          <p:cNvSpPr/>
          <p:nvPr/>
        </p:nvSpPr>
        <p:spPr>
          <a:xfrm>
            <a:off x="8354026" y="2266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5"/>
          <p:cNvSpPr/>
          <p:nvPr/>
        </p:nvSpPr>
        <p:spPr>
          <a:xfrm>
            <a:off x="7949637" y="2037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5"/>
          <p:cNvSpPr/>
          <p:nvPr/>
        </p:nvSpPr>
        <p:spPr>
          <a:xfrm>
            <a:off x="7644837" y="1885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5"/>
          <p:cNvSpPr/>
          <p:nvPr/>
        </p:nvSpPr>
        <p:spPr>
          <a:xfrm>
            <a:off x="8254437" y="1885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45"/>
          <p:cNvSpPr/>
          <p:nvPr/>
        </p:nvSpPr>
        <p:spPr>
          <a:xfrm>
            <a:off x="8635437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45"/>
          <p:cNvSpPr/>
          <p:nvPr/>
        </p:nvSpPr>
        <p:spPr>
          <a:xfrm>
            <a:off x="75256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6" name="Google Shape;516;p45"/>
          <p:cNvSpPr/>
          <p:nvPr/>
        </p:nvSpPr>
        <p:spPr>
          <a:xfrm>
            <a:off x="86686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p45"/>
          <p:cNvSpPr/>
          <p:nvPr/>
        </p:nvSpPr>
        <p:spPr>
          <a:xfrm>
            <a:off x="8592433" y="26264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8" name="Google Shape;518;p45"/>
          <p:cNvSpPr/>
          <p:nvPr/>
        </p:nvSpPr>
        <p:spPr>
          <a:xfrm>
            <a:off x="8211433" y="2550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45"/>
          <p:cNvSpPr/>
          <p:nvPr/>
        </p:nvSpPr>
        <p:spPr>
          <a:xfrm>
            <a:off x="8102037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45"/>
          <p:cNvSpPr/>
          <p:nvPr/>
        </p:nvSpPr>
        <p:spPr>
          <a:xfrm>
            <a:off x="8254437" y="2114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45"/>
          <p:cNvSpPr/>
          <p:nvPr/>
        </p:nvSpPr>
        <p:spPr>
          <a:xfrm>
            <a:off x="8483037" y="2342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2" name="Google Shape;522;p45"/>
          <p:cNvSpPr/>
          <p:nvPr/>
        </p:nvSpPr>
        <p:spPr>
          <a:xfrm>
            <a:off x="8559237" y="1961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3" name="Google Shape;523;p45"/>
          <p:cNvSpPr/>
          <p:nvPr/>
        </p:nvSpPr>
        <p:spPr>
          <a:xfrm>
            <a:off x="8711637" y="1885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45"/>
          <p:cNvSpPr/>
          <p:nvPr/>
        </p:nvSpPr>
        <p:spPr>
          <a:xfrm>
            <a:off x="7721037" y="2037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45"/>
          <p:cNvSpPr/>
          <p:nvPr/>
        </p:nvSpPr>
        <p:spPr>
          <a:xfrm>
            <a:off x="7379925" y="2433400"/>
            <a:ext cx="1529466" cy="249500"/>
          </a:xfrm>
          <a:custGeom>
            <a:rect b="b" l="l" r="r" t="t"/>
            <a:pathLst>
              <a:path extrusionOk="0" h="9980" w="57607">
                <a:moveTo>
                  <a:pt x="0" y="6044"/>
                </a:moveTo>
                <a:cubicBezTo>
                  <a:pt x="3774" y="388"/>
                  <a:pt x="12973" y="1796"/>
                  <a:pt x="19680" y="677"/>
                </a:cubicBezTo>
                <a:cubicBezTo>
                  <a:pt x="30550" y="-1136"/>
                  <a:pt x="42792" y="730"/>
                  <a:pt x="52240" y="6402"/>
                </a:cubicBezTo>
                <a:cubicBezTo>
                  <a:pt x="54083" y="7509"/>
                  <a:pt x="56648" y="8056"/>
                  <a:pt x="57607" y="9980"/>
                </a:cubicBezTo>
              </a:path>
            </a:pathLst>
          </a:cu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526" name="Google Shape;526;p45"/>
          <p:cNvSpPr txBox="1"/>
          <p:nvPr/>
        </p:nvSpPr>
        <p:spPr>
          <a:xfrm>
            <a:off x="2290375" y="2267575"/>
            <a:ext cx="10602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Generative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27" name="Google Shape;527;p45"/>
          <p:cNvSpPr/>
          <p:nvPr/>
        </p:nvSpPr>
        <p:spPr>
          <a:xfrm>
            <a:off x="1972663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8" name="Google Shape;528;p45"/>
          <p:cNvSpPr/>
          <p:nvPr/>
        </p:nvSpPr>
        <p:spPr>
          <a:xfrm>
            <a:off x="3381700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p45"/>
          <p:cNvSpPr txBox="1"/>
          <p:nvPr/>
        </p:nvSpPr>
        <p:spPr>
          <a:xfrm>
            <a:off x="5830975" y="2267575"/>
            <a:ext cx="1156500" cy="52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Discriminative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0" name="Google Shape;530;p45"/>
          <p:cNvSpPr/>
          <p:nvPr/>
        </p:nvSpPr>
        <p:spPr>
          <a:xfrm>
            <a:off x="5513263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5"/>
          <p:cNvSpPr/>
          <p:nvPr/>
        </p:nvSpPr>
        <p:spPr>
          <a:xfrm>
            <a:off x="7015813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5"/>
          <p:cNvSpPr/>
          <p:nvPr/>
        </p:nvSpPr>
        <p:spPr>
          <a:xfrm rot="10800000">
            <a:off x="1972663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5"/>
          <p:cNvSpPr/>
          <p:nvPr/>
        </p:nvSpPr>
        <p:spPr>
          <a:xfrm rot="10800000">
            <a:off x="3381688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5"/>
          <p:cNvSpPr/>
          <p:nvPr/>
        </p:nvSpPr>
        <p:spPr>
          <a:xfrm rot="10800000">
            <a:off x="5468463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45"/>
          <p:cNvSpPr/>
          <p:nvPr/>
        </p:nvSpPr>
        <p:spPr>
          <a:xfrm rot="10800000">
            <a:off x="7015800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5"/>
          <p:cNvSpPr txBox="1"/>
          <p:nvPr/>
        </p:nvSpPr>
        <p:spPr>
          <a:xfrm>
            <a:off x="1708525" y="876625"/>
            <a:ext cx="22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generator produces fake data from random inputs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7" name="Google Shape;537;p45"/>
          <p:cNvSpPr txBox="1"/>
          <p:nvPr/>
        </p:nvSpPr>
        <p:spPr>
          <a:xfrm>
            <a:off x="5181725" y="876625"/>
            <a:ext cx="225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Discriminator separates true data from fake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8" name="Google Shape;538;p45"/>
          <p:cNvSpPr txBox="1"/>
          <p:nvPr/>
        </p:nvSpPr>
        <p:spPr>
          <a:xfrm>
            <a:off x="1675900" y="3457525"/>
            <a:ext cx="22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generator’s weights to increase classification 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39" name="Google Shape;539;p45"/>
          <p:cNvSpPr txBox="1"/>
          <p:nvPr/>
        </p:nvSpPr>
        <p:spPr>
          <a:xfrm>
            <a:off x="5181725" y="3457525"/>
            <a:ext cx="22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discriminator’s weights to decrease classification 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0" name="Google Shape;540;p45"/>
          <p:cNvSpPr txBox="1"/>
          <p:nvPr/>
        </p:nvSpPr>
        <p:spPr>
          <a:xfrm>
            <a:off x="463175" y="125225"/>
            <a:ext cx="642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Forward Propagation (generation and classification)</a:t>
            </a:r>
            <a:endParaRPr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1" name="Google Shape;541;p45"/>
          <p:cNvSpPr/>
          <p:nvPr/>
        </p:nvSpPr>
        <p:spPr>
          <a:xfrm>
            <a:off x="5234575" y="300575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2" name="Google Shape;542;p45"/>
          <p:cNvSpPr txBox="1"/>
          <p:nvPr/>
        </p:nvSpPr>
        <p:spPr>
          <a:xfrm>
            <a:off x="4929000" y="4589550"/>
            <a:ext cx="436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Backward Propagation (adversarial training)</a:t>
            </a:r>
            <a:endParaRPr sz="16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43" name="Google Shape;543;p45"/>
          <p:cNvSpPr/>
          <p:nvPr/>
        </p:nvSpPr>
        <p:spPr>
          <a:xfrm rot="10800000">
            <a:off x="4699125" y="476490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8" name="Google Shape;548;p46"/>
          <p:cNvCxnSpPr/>
          <p:nvPr/>
        </p:nvCxnSpPr>
        <p:spPr>
          <a:xfrm flipH="1" rot="10800000">
            <a:off x="275325" y="1739425"/>
            <a:ext cx="18000" cy="14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49" name="Google Shape;549;p46"/>
          <p:cNvCxnSpPr/>
          <p:nvPr/>
        </p:nvCxnSpPr>
        <p:spPr>
          <a:xfrm>
            <a:off x="275325" y="3197425"/>
            <a:ext cx="15924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0" name="Google Shape;550;p46"/>
          <p:cNvSpPr/>
          <p:nvPr/>
        </p:nvSpPr>
        <p:spPr>
          <a:xfrm>
            <a:off x="463175" y="2266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46"/>
          <p:cNvSpPr/>
          <p:nvPr/>
        </p:nvSpPr>
        <p:spPr>
          <a:xfrm>
            <a:off x="648771" y="2437458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46"/>
          <p:cNvSpPr/>
          <p:nvPr/>
        </p:nvSpPr>
        <p:spPr>
          <a:xfrm>
            <a:off x="710637" y="2266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46"/>
          <p:cNvSpPr/>
          <p:nvPr/>
        </p:nvSpPr>
        <p:spPr>
          <a:xfrm>
            <a:off x="834368" y="255146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4" name="Google Shape;554;p46"/>
          <p:cNvSpPr/>
          <p:nvPr/>
        </p:nvSpPr>
        <p:spPr>
          <a:xfrm>
            <a:off x="958098" y="272247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46"/>
          <p:cNvSpPr/>
          <p:nvPr/>
        </p:nvSpPr>
        <p:spPr>
          <a:xfrm>
            <a:off x="586906" y="2893478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6"/>
          <p:cNvSpPr/>
          <p:nvPr/>
        </p:nvSpPr>
        <p:spPr>
          <a:xfrm>
            <a:off x="1267426" y="295048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6"/>
          <p:cNvSpPr/>
          <p:nvPr/>
        </p:nvSpPr>
        <p:spPr>
          <a:xfrm>
            <a:off x="1329291" y="255146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6"/>
          <p:cNvSpPr/>
          <p:nvPr/>
        </p:nvSpPr>
        <p:spPr>
          <a:xfrm>
            <a:off x="1453022" y="277947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6"/>
          <p:cNvSpPr/>
          <p:nvPr/>
        </p:nvSpPr>
        <p:spPr>
          <a:xfrm>
            <a:off x="1019964" y="232345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0" name="Google Shape;560;p46"/>
          <p:cNvSpPr/>
          <p:nvPr/>
        </p:nvSpPr>
        <p:spPr>
          <a:xfrm>
            <a:off x="463175" y="2608465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6"/>
          <p:cNvSpPr/>
          <p:nvPr/>
        </p:nvSpPr>
        <p:spPr>
          <a:xfrm>
            <a:off x="896233" y="300748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6"/>
          <p:cNvSpPr/>
          <p:nvPr/>
        </p:nvSpPr>
        <p:spPr>
          <a:xfrm>
            <a:off x="1267426" y="2266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6"/>
          <p:cNvSpPr/>
          <p:nvPr/>
        </p:nvSpPr>
        <p:spPr>
          <a:xfrm>
            <a:off x="863037" y="20378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6"/>
          <p:cNvSpPr/>
          <p:nvPr/>
        </p:nvSpPr>
        <p:spPr>
          <a:xfrm>
            <a:off x="558237" y="1885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6"/>
          <p:cNvSpPr/>
          <p:nvPr/>
        </p:nvSpPr>
        <p:spPr>
          <a:xfrm>
            <a:off x="1167837" y="1885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6"/>
          <p:cNvSpPr/>
          <p:nvPr/>
        </p:nvSpPr>
        <p:spPr>
          <a:xfrm>
            <a:off x="1548837" y="21902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67" name="Google Shape;567;p46"/>
          <p:cNvCxnSpPr/>
          <p:nvPr/>
        </p:nvCxnSpPr>
        <p:spPr>
          <a:xfrm flipH="1" rot="10800000">
            <a:off x="3780525" y="1739425"/>
            <a:ext cx="18000" cy="14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68" name="Google Shape;568;p46"/>
          <p:cNvCxnSpPr/>
          <p:nvPr/>
        </p:nvCxnSpPr>
        <p:spPr>
          <a:xfrm>
            <a:off x="3780525" y="3197425"/>
            <a:ext cx="15924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9" name="Google Shape;569;p46"/>
          <p:cNvSpPr/>
          <p:nvPr/>
        </p:nvSpPr>
        <p:spPr>
          <a:xfrm>
            <a:off x="3968375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46"/>
          <p:cNvSpPr/>
          <p:nvPr/>
        </p:nvSpPr>
        <p:spPr>
          <a:xfrm>
            <a:off x="4153971" y="251365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46"/>
          <p:cNvSpPr/>
          <p:nvPr/>
        </p:nvSpPr>
        <p:spPr>
          <a:xfrm>
            <a:off x="42158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46"/>
          <p:cNvSpPr/>
          <p:nvPr/>
        </p:nvSpPr>
        <p:spPr>
          <a:xfrm>
            <a:off x="4339568" y="25514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46"/>
          <p:cNvSpPr/>
          <p:nvPr/>
        </p:nvSpPr>
        <p:spPr>
          <a:xfrm>
            <a:off x="4539498" y="264627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4" name="Google Shape;574;p46"/>
          <p:cNvSpPr/>
          <p:nvPr/>
        </p:nvSpPr>
        <p:spPr>
          <a:xfrm>
            <a:off x="4092106" y="274107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5" name="Google Shape;575;p46"/>
          <p:cNvSpPr/>
          <p:nvPr/>
        </p:nvSpPr>
        <p:spPr>
          <a:xfrm>
            <a:off x="4696426" y="279808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46"/>
          <p:cNvSpPr/>
          <p:nvPr/>
        </p:nvSpPr>
        <p:spPr>
          <a:xfrm>
            <a:off x="4834491" y="26276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46"/>
          <p:cNvSpPr/>
          <p:nvPr/>
        </p:nvSpPr>
        <p:spPr>
          <a:xfrm>
            <a:off x="4882022" y="277947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8" name="Google Shape;578;p46"/>
          <p:cNvSpPr/>
          <p:nvPr/>
        </p:nvSpPr>
        <p:spPr>
          <a:xfrm>
            <a:off x="4525164" y="2475853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46"/>
          <p:cNvSpPr/>
          <p:nvPr/>
        </p:nvSpPr>
        <p:spPr>
          <a:xfrm>
            <a:off x="3892175" y="2684665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46"/>
          <p:cNvSpPr/>
          <p:nvPr/>
        </p:nvSpPr>
        <p:spPr>
          <a:xfrm>
            <a:off x="4401433" y="27026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46"/>
          <p:cNvSpPr/>
          <p:nvPr/>
        </p:nvSpPr>
        <p:spPr>
          <a:xfrm>
            <a:off x="4772626" y="2342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2" name="Google Shape;582;p46"/>
          <p:cNvSpPr/>
          <p:nvPr/>
        </p:nvSpPr>
        <p:spPr>
          <a:xfrm>
            <a:off x="4368237" y="2418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3" name="Google Shape;583;p46"/>
          <p:cNvSpPr/>
          <p:nvPr/>
        </p:nvSpPr>
        <p:spPr>
          <a:xfrm>
            <a:off x="4063437" y="2495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46"/>
          <p:cNvSpPr/>
          <p:nvPr/>
        </p:nvSpPr>
        <p:spPr>
          <a:xfrm>
            <a:off x="4673037" y="2037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46"/>
          <p:cNvSpPr/>
          <p:nvPr/>
        </p:nvSpPr>
        <p:spPr>
          <a:xfrm>
            <a:off x="5054037" y="2266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6" name="Google Shape;586;p46"/>
          <p:cNvSpPr/>
          <p:nvPr/>
        </p:nvSpPr>
        <p:spPr>
          <a:xfrm>
            <a:off x="39442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7" name="Google Shape;587;p46"/>
          <p:cNvSpPr/>
          <p:nvPr/>
        </p:nvSpPr>
        <p:spPr>
          <a:xfrm>
            <a:off x="50872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p46"/>
          <p:cNvSpPr/>
          <p:nvPr/>
        </p:nvSpPr>
        <p:spPr>
          <a:xfrm>
            <a:off x="5011033" y="26264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9" name="Google Shape;589;p46"/>
          <p:cNvSpPr/>
          <p:nvPr/>
        </p:nvSpPr>
        <p:spPr>
          <a:xfrm>
            <a:off x="4630033" y="2550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0" name="Google Shape;590;p46"/>
          <p:cNvSpPr/>
          <p:nvPr/>
        </p:nvSpPr>
        <p:spPr>
          <a:xfrm>
            <a:off x="4520637" y="2266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46"/>
          <p:cNvSpPr/>
          <p:nvPr/>
        </p:nvSpPr>
        <p:spPr>
          <a:xfrm>
            <a:off x="4673037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46"/>
          <p:cNvSpPr/>
          <p:nvPr/>
        </p:nvSpPr>
        <p:spPr>
          <a:xfrm>
            <a:off x="4901637" y="2342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46"/>
          <p:cNvSpPr/>
          <p:nvPr/>
        </p:nvSpPr>
        <p:spPr>
          <a:xfrm>
            <a:off x="4977837" y="2037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46"/>
          <p:cNvSpPr/>
          <p:nvPr/>
        </p:nvSpPr>
        <p:spPr>
          <a:xfrm>
            <a:off x="5130237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46"/>
          <p:cNvSpPr/>
          <p:nvPr/>
        </p:nvSpPr>
        <p:spPr>
          <a:xfrm>
            <a:off x="4139637" y="2571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46"/>
          <p:cNvSpPr txBox="1"/>
          <p:nvPr/>
        </p:nvSpPr>
        <p:spPr>
          <a:xfrm>
            <a:off x="2250125" y="2267575"/>
            <a:ext cx="10839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Generative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97" name="Google Shape;597;p46"/>
          <p:cNvSpPr/>
          <p:nvPr/>
        </p:nvSpPr>
        <p:spPr>
          <a:xfrm>
            <a:off x="1972663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6"/>
          <p:cNvSpPr/>
          <p:nvPr/>
        </p:nvSpPr>
        <p:spPr>
          <a:xfrm>
            <a:off x="3381700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6"/>
          <p:cNvSpPr txBox="1"/>
          <p:nvPr/>
        </p:nvSpPr>
        <p:spPr>
          <a:xfrm>
            <a:off x="5784550" y="2267575"/>
            <a:ext cx="1184400" cy="52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Discriminative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0" name="Google Shape;600;p46"/>
          <p:cNvSpPr/>
          <p:nvPr/>
        </p:nvSpPr>
        <p:spPr>
          <a:xfrm>
            <a:off x="5513263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46"/>
          <p:cNvSpPr/>
          <p:nvPr/>
        </p:nvSpPr>
        <p:spPr>
          <a:xfrm>
            <a:off x="7015813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46"/>
          <p:cNvSpPr/>
          <p:nvPr/>
        </p:nvSpPr>
        <p:spPr>
          <a:xfrm rot="10800000">
            <a:off x="1972663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46"/>
          <p:cNvSpPr/>
          <p:nvPr/>
        </p:nvSpPr>
        <p:spPr>
          <a:xfrm rot="10800000">
            <a:off x="3381688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4" name="Google Shape;604;p46"/>
          <p:cNvSpPr/>
          <p:nvPr/>
        </p:nvSpPr>
        <p:spPr>
          <a:xfrm rot="10800000">
            <a:off x="5468463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p46"/>
          <p:cNvSpPr/>
          <p:nvPr/>
        </p:nvSpPr>
        <p:spPr>
          <a:xfrm rot="10800000">
            <a:off x="7015800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46"/>
          <p:cNvSpPr txBox="1"/>
          <p:nvPr/>
        </p:nvSpPr>
        <p:spPr>
          <a:xfrm>
            <a:off x="1708525" y="876625"/>
            <a:ext cx="22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generator produces fake data from random inputs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7" name="Google Shape;607;p46"/>
          <p:cNvSpPr txBox="1"/>
          <p:nvPr/>
        </p:nvSpPr>
        <p:spPr>
          <a:xfrm>
            <a:off x="5181725" y="876625"/>
            <a:ext cx="225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Discriminator separates true data from fake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8" name="Google Shape;608;p46"/>
          <p:cNvSpPr txBox="1"/>
          <p:nvPr/>
        </p:nvSpPr>
        <p:spPr>
          <a:xfrm>
            <a:off x="1675900" y="3457525"/>
            <a:ext cx="22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generator’s weights to increase classification 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09" name="Google Shape;609;p46"/>
          <p:cNvSpPr txBox="1"/>
          <p:nvPr/>
        </p:nvSpPr>
        <p:spPr>
          <a:xfrm>
            <a:off x="5181725" y="3457525"/>
            <a:ext cx="22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discriminator’s weights to decrease classification 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0" name="Google Shape;610;p46"/>
          <p:cNvSpPr txBox="1"/>
          <p:nvPr/>
        </p:nvSpPr>
        <p:spPr>
          <a:xfrm>
            <a:off x="463175" y="125225"/>
            <a:ext cx="642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Forward Propagation (generation and classification)</a:t>
            </a:r>
            <a:endParaRPr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1" name="Google Shape;611;p46"/>
          <p:cNvSpPr/>
          <p:nvPr/>
        </p:nvSpPr>
        <p:spPr>
          <a:xfrm>
            <a:off x="5234575" y="300575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p46"/>
          <p:cNvSpPr txBox="1"/>
          <p:nvPr/>
        </p:nvSpPr>
        <p:spPr>
          <a:xfrm>
            <a:off x="4929000" y="4589550"/>
            <a:ext cx="436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Backward Propagation (adversarial training)</a:t>
            </a:r>
            <a:endParaRPr sz="16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13" name="Google Shape;613;p46"/>
          <p:cNvSpPr/>
          <p:nvPr/>
        </p:nvSpPr>
        <p:spPr>
          <a:xfrm rot="10800000">
            <a:off x="4699125" y="476490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4" name="Google Shape;614;p46"/>
          <p:cNvCxnSpPr/>
          <p:nvPr/>
        </p:nvCxnSpPr>
        <p:spPr>
          <a:xfrm flipH="1" rot="10800000">
            <a:off x="7361925" y="1739425"/>
            <a:ext cx="18000" cy="14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15" name="Google Shape;615;p46"/>
          <p:cNvCxnSpPr/>
          <p:nvPr/>
        </p:nvCxnSpPr>
        <p:spPr>
          <a:xfrm>
            <a:off x="7361925" y="3197425"/>
            <a:ext cx="15924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16" name="Google Shape;616;p46"/>
          <p:cNvSpPr/>
          <p:nvPr/>
        </p:nvSpPr>
        <p:spPr>
          <a:xfrm>
            <a:off x="7549775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7" name="Google Shape;617;p46"/>
          <p:cNvSpPr/>
          <p:nvPr/>
        </p:nvSpPr>
        <p:spPr>
          <a:xfrm>
            <a:off x="7735371" y="251365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8" name="Google Shape;618;p46"/>
          <p:cNvSpPr/>
          <p:nvPr/>
        </p:nvSpPr>
        <p:spPr>
          <a:xfrm>
            <a:off x="77972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9" name="Google Shape;619;p46"/>
          <p:cNvSpPr/>
          <p:nvPr/>
        </p:nvSpPr>
        <p:spPr>
          <a:xfrm>
            <a:off x="7920968" y="25514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6"/>
          <p:cNvSpPr/>
          <p:nvPr/>
        </p:nvSpPr>
        <p:spPr>
          <a:xfrm>
            <a:off x="8120898" y="264627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6"/>
          <p:cNvSpPr/>
          <p:nvPr/>
        </p:nvSpPr>
        <p:spPr>
          <a:xfrm>
            <a:off x="7673506" y="274107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2" name="Google Shape;622;p46"/>
          <p:cNvSpPr/>
          <p:nvPr/>
        </p:nvSpPr>
        <p:spPr>
          <a:xfrm>
            <a:off x="8277826" y="279808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3" name="Google Shape;623;p46"/>
          <p:cNvSpPr/>
          <p:nvPr/>
        </p:nvSpPr>
        <p:spPr>
          <a:xfrm>
            <a:off x="8415891" y="26276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4" name="Google Shape;624;p46"/>
          <p:cNvSpPr/>
          <p:nvPr/>
        </p:nvSpPr>
        <p:spPr>
          <a:xfrm>
            <a:off x="8463422" y="277947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5" name="Google Shape;625;p46"/>
          <p:cNvSpPr/>
          <p:nvPr/>
        </p:nvSpPr>
        <p:spPr>
          <a:xfrm>
            <a:off x="8106564" y="2475853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p46"/>
          <p:cNvSpPr/>
          <p:nvPr/>
        </p:nvSpPr>
        <p:spPr>
          <a:xfrm>
            <a:off x="7473575" y="2684665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46"/>
          <p:cNvSpPr/>
          <p:nvPr/>
        </p:nvSpPr>
        <p:spPr>
          <a:xfrm>
            <a:off x="7982833" y="27026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46"/>
          <p:cNvSpPr/>
          <p:nvPr/>
        </p:nvSpPr>
        <p:spPr>
          <a:xfrm>
            <a:off x="8354026" y="2342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46"/>
          <p:cNvSpPr/>
          <p:nvPr/>
        </p:nvSpPr>
        <p:spPr>
          <a:xfrm>
            <a:off x="7949637" y="2418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46"/>
          <p:cNvSpPr/>
          <p:nvPr/>
        </p:nvSpPr>
        <p:spPr>
          <a:xfrm>
            <a:off x="7644837" y="2495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6"/>
          <p:cNvSpPr/>
          <p:nvPr/>
        </p:nvSpPr>
        <p:spPr>
          <a:xfrm>
            <a:off x="8254437" y="2037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p46"/>
          <p:cNvSpPr/>
          <p:nvPr/>
        </p:nvSpPr>
        <p:spPr>
          <a:xfrm>
            <a:off x="8635437" y="2266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46"/>
          <p:cNvSpPr/>
          <p:nvPr/>
        </p:nvSpPr>
        <p:spPr>
          <a:xfrm>
            <a:off x="75256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4" name="Google Shape;634;p46"/>
          <p:cNvSpPr/>
          <p:nvPr/>
        </p:nvSpPr>
        <p:spPr>
          <a:xfrm>
            <a:off x="86686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5" name="Google Shape;635;p46"/>
          <p:cNvSpPr/>
          <p:nvPr/>
        </p:nvSpPr>
        <p:spPr>
          <a:xfrm>
            <a:off x="8592433" y="26264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46"/>
          <p:cNvSpPr/>
          <p:nvPr/>
        </p:nvSpPr>
        <p:spPr>
          <a:xfrm>
            <a:off x="8211433" y="2550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46"/>
          <p:cNvSpPr/>
          <p:nvPr/>
        </p:nvSpPr>
        <p:spPr>
          <a:xfrm>
            <a:off x="8102037" y="2266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46"/>
          <p:cNvSpPr/>
          <p:nvPr/>
        </p:nvSpPr>
        <p:spPr>
          <a:xfrm>
            <a:off x="8254437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46"/>
          <p:cNvSpPr/>
          <p:nvPr/>
        </p:nvSpPr>
        <p:spPr>
          <a:xfrm>
            <a:off x="8483037" y="2342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6"/>
          <p:cNvSpPr/>
          <p:nvPr/>
        </p:nvSpPr>
        <p:spPr>
          <a:xfrm>
            <a:off x="8559237" y="2037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1" name="Google Shape;641;p46"/>
          <p:cNvSpPr/>
          <p:nvPr/>
        </p:nvSpPr>
        <p:spPr>
          <a:xfrm>
            <a:off x="8711637" y="2190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46"/>
          <p:cNvSpPr/>
          <p:nvPr/>
        </p:nvSpPr>
        <p:spPr>
          <a:xfrm>
            <a:off x="7721037" y="2571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46"/>
          <p:cNvSpPr/>
          <p:nvPr/>
        </p:nvSpPr>
        <p:spPr>
          <a:xfrm>
            <a:off x="7460300" y="2455961"/>
            <a:ext cx="1502800" cy="451250"/>
          </a:xfrm>
          <a:custGeom>
            <a:rect b="b" l="l" r="r" t="t"/>
            <a:pathLst>
              <a:path extrusionOk="0" h="18050" w="60112">
                <a:moveTo>
                  <a:pt x="0" y="18050"/>
                </a:moveTo>
                <a:cubicBezTo>
                  <a:pt x="1396" y="13862"/>
                  <a:pt x="7254" y="12940"/>
                  <a:pt x="10377" y="9820"/>
                </a:cubicBezTo>
                <a:cubicBezTo>
                  <a:pt x="17475" y="2729"/>
                  <a:pt x="29164" y="-1452"/>
                  <a:pt x="39002" y="517"/>
                </a:cubicBezTo>
                <a:cubicBezTo>
                  <a:pt x="46590" y="2035"/>
                  <a:pt x="53192" y="6713"/>
                  <a:pt x="60112" y="10178"/>
                </a:cubicBezTo>
              </a:path>
            </a:pathLst>
          </a:custGeom>
          <a:noFill/>
          <a:ln cap="flat" cmpd="sng" w="28575">
            <a:solidFill>
              <a:srgbClr val="99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48" name="Google Shape;648;p47"/>
          <p:cNvCxnSpPr/>
          <p:nvPr/>
        </p:nvCxnSpPr>
        <p:spPr>
          <a:xfrm flipH="1" rot="10800000">
            <a:off x="275325" y="1739425"/>
            <a:ext cx="18000" cy="14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49" name="Google Shape;649;p47"/>
          <p:cNvCxnSpPr/>
          <p:nvPr/>
        </p:nvCxnSpPr>
        <p:spPr>
          <a:xfrm>
            <a:off x="275325" y="3197425"/>
            <a:ext cx="15924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50" name="Google Shape;650;p47"/>
          <p:cNvSpPr/>
          <p:nvPr/>
        </p:nvSpPr>
        <p:spPr>
          <a:xfrm>
            <a:off x="463175" y="2266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47"/>
          <p:cNvSpPr/>
          <p:nvPr/>
        </p:nvSpPr>
        <p:spPr>
          <a:xfrm>
            <a:off x="648771" y="2437458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7"/>
          <p:cNvSpPr/>
          <p:nvPr/>
        </p:nvSpPr>
        <p:spPr>
          <a:xfrm>
            <a:off x="710637" y="2266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7"/>
          <p:cNvSpPr/>
          <p:nvPr/>
        </p:nvSpPr>
        <p:spPr>
          <a:xfrm>
            <a:off x="834368" y="255146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7"/>
          <p:cNvSpPr/>
          <p:nvPr/>
        </p:nvSpPr>
        <p:spPr>
          <a:xfrm>
            <a:off x="958098" y="272247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47"/>
          <p:cNvSpPr/>
          <p:nvPr/>
        </p:nvSpPr>
        <p:spPr>
          <a:xfrm>
            <a:off x="586906" y="2893478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47"/>
          <p:cNvSpPr/>
          <p:nvPr/>
        </p:nvSpPr>
        <p:spPr>
          <a:xfrm>
            <a:off x="1267426" y="295048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47"/>
          <p:cNvSpPr/>
          <p:nvPr/>
        </p:nvSpPr>
        <p:spPr>
          <a:xfrm>
            <a:off x="1329291" y="255146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7"/>
          <p:cNvSpPr/>
          <p:nvPr/>
        </p:nvSpPr>
        <p:spPr>
          <a:xfrm>
            <a:off x="1453022" y="277947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47"/>
          <p:cNvSpPr/>
          <p:nvPr/>
        </p:nvSpPr>
        <p:spPr>
          <a:xfrm>
            <a:off x="1019964" y="232345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47"/>
          <p:cNvSpPr/>
          <p:nvPr/>
        </p:nvSpPr>
        <p:spPr>
          <a:xfrm>
            <a:off x="463175" y="2608465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47"/>
          <p:cNvSpPr/>
          <p:nvPr/>
        </p:nvSpPr>
        <p:spPr>
          <a:xfrm>
            <a:off x="896233" y="3007483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47"/>
          <p:cNvSpPr/>
          <p:nvPr/>
        </p:nvSpPr>
        <p:spPr>
          <a:xfrm>
            <a:off x="1267426" y="2266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3" name="Google Shape;663;p47"/>
          <p:cNvSpPr/>
          <p:nvPr/>
        </p:nvSpPr>
        <p:spPr>
          <a:xfrm>
            <a:off x="863037" y="20378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47"/>
          <p:cNvSpPr/>
          <p:nvPr/>
        </p:nvSpPr>
        <p:spPr>
          <a:xfrm>
            <a:off x="558237" y="1885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47"/>
          <p:cNvSpPr/>
          <p:nvPr/>
        </p:nvSpPr>
        <p:spPr>
          <a:xfrm>
            <a:off x="1167837" y="18854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47"/>
          <p:cNvSpPr/>
          <p:nvPr/>
        </p:nvSpPr>
        <p:spPr>
          <a:xfrm>
            <a:off x="1548837" y="2190250"/>
            <a:ext cx="94500" cy="80400"/>
          </a:xfrm>
          <a:prstGeom prst="ellipse">
            <a:avLst/>
          </a:prstGeom>
          <a:solidFill>
            <a:srgbClr val="F0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7" name="Google Shape;667;p47"/>
          <p:cNvCxnSpPr/>
          <p:nvPr/>
        </p:nvCxnSpPr>
        <p:spPr>
          <a:xfrm flipH="1" rot="10800000">
            <a:off x="3780525" y="1739425"/>
            <a:ext cx="18000" cy="14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68" name="Google Shape;668;p47"/>
          <p:cNvCxnSpPr/>
          <p:nvPr/>
        </p:nvCxnSpPr>
        <p:spPr>
          <a:xfrm>
            <a:off x="3780525" y="3197425"/>
            <a:ext cx="15924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69" name="Google Shape;669;p47"/>
          <p:cNvSpPr/>
          <p:nvPr/>
        </p:nvSpPr>
        <p:spPr>
          <a:xfrm>
            <a:off x="3968375" y="2876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47"/>
          <p:cNvSpPr/>
          <p:nvPr/>
        </p:nvSpPr>
        <p:spPr>
          <a:xfrm>
            <a:off x="4153971" y="251365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47"/>
          <p:cNvSpPr/>
          <p:nvPr/>
        </p:nvSpPr>
        <p:spPr>
          <a:xfrm>
            <a:off x="4215837" y="2876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2" name="Google Shape;672;p47"/>
          <p:cNvSpPr/>
          <p:nvPr/>
        </p:nvSpPr>
        <p:spPr>
          <a:xfrm>
            <a:off x="4339568" y="25514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3" name="Google Shape;673;p47"/>
          <p:cNvSpPr/>
          <p:nvPr/>
        </p:nvSpPr>
        <p:spPr>
          <a:xfrm>
            <a:off x="4539498" y="264627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4" name="Google Shape;674;p47"/>
          <p:cNvSpPr/>
          <p:nvPr/>
        </p:nvSpPr>
        <p:spPr>
          <a:xfrm>
            <a:off x="4092106" y="274107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47"/>
          <p:cNvSpPr/>
          <p:nvPr/>
        </p:nvSpPr>
        <p:spPr>
          <a:xfrm>
            <a:off x="4696426" y="279808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6" name="Google Shape;676;p47"/>
          <p:cNvSpPr/>
          <p:nvPr/>
        </p:nvSpPr>
        <p:spPr>
          <a:xfrm>
            <a:off x="4834491" y="26276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47"/>
          <p:cNvSpPr/>
          <p:nvPr/>
        </p:nvSpPr>
        <p:spPr>
          <a:xfrm>
            <a:off x="4882022" y="277947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47"/>
          <p:cNvSpPr/>
          <p:nvPr/>
        </p:nvSpPr>
        <p:spPr>
          <a:xfrm>
            <a:off x="4525164" y="2780653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9" name="Google Shape;679;p47"/>
          <p:cNvSpPr/>
          <p:nvPr/>
        </p:nvSpPr>
        <p:spPr>
          <a:xfrm>
            <a:off x="3892175" y="2684665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47"/>
          <p:cNvSpPr/>
          <p:nvPr/>
        </p:nvSpPr>
        <p:spPr>
          <a:xfrm>
            <a:off x="4401433" y="27026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47"/>
          <p:cNvSpPr/>
          <p:nvPr/>
        </p:nvSpPr>
        <p:spPr>
          <a:xfrm>
            <a:off x="4772626" y="2723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47"/>
          <p:cNvSpPr/>
          <p:nvPr/>
        </p:nvSpPr>
        <p:spPr>
          <a:xfrm>
            <a:off x="43682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7"/>
          <p:cNvSpPr/>
          <p:nvPr/>
        </p:nvSpPr>
        <p:spPr>
          <a:xfrm>
            <a:off x="4063437" y="2723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7"/>
          <p:cNvSpPr/>
          <p:nvPr/>
        </p:nvSpPr>
        <p:spPr>
          <a:xfrm>
            <a:off x="4673037" y="2495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47"/>
          <p:cNvSpPr/>
          <p:nvPr/>
        </p:nvSpPr>
        <p:spPr>
          <a:xfrm>
            <a:off x="5054037" y="2799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47"/>
          <p:cNvSpPr/>
          <p:nvPr/>
        </p:nvSpPr>
        <p:spPr>
          <a:xfrm>
            <a:off x="39442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47"/>
          <p:cNvSpPr/>
          <p:nvPr/>
        </p:nvSpPr>
        <p:spPr>
          <a:xfrm>
            <a:off x="50872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p47"/>
          <p:cNvSpPr/>
          <p:nvPr/>
        </p:nvSpPr>
        <p:spPr>
          <a:xfrm>
            <a:off x="5011033" y="26264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9" name="Google Shape;689;p47"/>
          <p:cNvSpPr/>
          <p:nvPr/>
        </p:nvSpPr>
        <p:spPr>
          <a:xfrm>
            <a:off x="4630033" y="2550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47"/>
          <p:cNvSpPr/>
          <p:nvPr/>
        </p:nvSpPr>
        <p:spPr>
          <a:xfrm>
            <a:off x="4520637" y="2571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1" name="Google Shape;691;p47"/>
          <p:cNvSpPr/>
          <p:nvPr/>
        </p:nvSpPr>
        <p:spPr>
          <a:xfrm>
            <a:off x="46730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2" name="Google Shape;692;p47"/>
          <p:cNvSpPr/>
          <p:nvPr/>
        </p:nvSpPr>
        <p:spPr>
          <a:xfrm>
            <a:off x="49016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47"/>
          <p:cNvSpPr/>
          <p:nvPr/>
        </p:nvSpPr>
        <p:spPr>
          <a:xfrm>
            <a:off x="4977837" y="2571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4" name="Google Shape;694;p47"/>
          <p:cNvSpPr/>
          <p:nvPr/>
        </p:nvSpPr>
        <p:spPr>
          <a:xfrm>
            <a:off x="51302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7"/>
          <p:cNvSpPr/>
          <p:nvPr/>
        </p:nvSpPr>
        <p:spPr>
          <a:xfrm>
            <a:off x="41396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6" name="Google Shape;696;p47"/>
          <p:cNvSpPr txBox="1"/>
          <p:nvPr/>
        </p:nvSpPr>
        <p:spPr>
          <a:xfrm>
            <a:off x="2304074" y="2267575"/>
            <a:ext cx="1002900" cy="554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Generative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7" name="Google Shape;697;p47"/>
          <p:cNvSpPr/>
          <p:nvPr/>
        </p:nvSpPr>
        <p:spPr>
          <a:xfrm>
            <a:off x="1972663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8" name="Google Shape;698;p47"/>
          <p:cNvSpPr/>
          <p:nvPr/>
        </p:nvSpPr>
        <p:spPr>
          <a:xfrm>
            <a:off x="3381700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47"/>
          <p:cNvSpPr txBox="1"/>
          <p:nvPr/>
        </p:nvSpPr>
        <p:spPr>
          <a:xfrm>
            <a:off x="5809713" y="2267575"/>
            <a:ext cx="1152000" cy="523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Discriminative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b="1" sz="11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0" name="Google Shape;700;p47"/>
          <p:cNvSpPr/>
          <p:nvPr/>
        </p:nvSpPr>
        <p:spPr>
          <a:xfrm>
            <a:off x="5513263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p47"/>
          <p:cNvSpPr/>
          <p:nvPr/>
        </p:nvSpPr>
        <p:spPr>
          <a:xfrm>
            <a:off x="7015813" y="23029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p47"/>
          <p:cNvSpPr/>
          <p:nvPr/>
        </p:nvSpPr>
        <p:spPr>
          <a:xfrm rot="10800000">
            <a:off x="1972663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p47"/>
          <p:cNvSpPr/>
          <p:nvPr/>
        </p:nvSpPr>
        <p:spPr>
          <a:xfrm rot="10800000">
            <a:off x="3381688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4" name="Google Shape;704;p47"/>
          <p:cNvSpPr/>
          <p:nvPr/>
        </p:nvSpPr>
        <p:spPr>
          <a:xfrm rot="10800000">
            <a:off x="5468463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5" name="Google Shape;705;p47"/>
          <p:cNvSpPr/>
          <p:nvPr/>
        </p:nvSpPr>
        <p:spPr>
          <a:xfrm rot="10800000">
            <a:off x="7015800" y="260775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6" name="Google Shape;706;p47"/>
          <p:cNvSpPr txBox="1"/>
          <p:nvPr/>
        </p:nvSpPr>
        <p:spPr>
          <a:xfrm>
            <a:off x="1708525" y="876625"/>
            <a:ext cx="22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The generator produces fake data from random inputs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7" name="Google Shape;707;p47"/>
          <p:cNvSpPr txBox="1"/>
          <p:nvPr/>
        </p:nvSpPr>
        <p:spPr>
          <a:xfrm>
            <a:off x="5181725" y="876625"/>
            <a:ext cx="2259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Discriminator separates true data from fake data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8" name="Google Shape;708;p47"/>
          <p:cNvSpPr txBox="1"/>
          <p:nvPr/>
        </p:nvSpPr>
        <p:spPr>
          <a:xfrm>
            <a:off x="1675900" y="3457525"/>
            <a:ext cx="22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generator’s weights to increase classification 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09" name="Google Shape;709;p47"/>
          <p:cNvSpPr txBox="1"/>
          <p:nvPr/>
        </p:nvSpPr>
        <p:spPr>
          <a:xfrm>
            <a:off x="5181725" y="3457525"/>
            <a:ext cx="225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Update discriminator’s weights to decrease classification error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0" name="Google Shape;710;p47"/>
          <p:cNvSpPr txBox="1"/>
          <p:nvPr/>
        </p:nvSpPr>
        <p:spPr>
          <a:xfrm>
            <a:off x="463175" y="125225"/>
            <a:ext cx="6425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Lato"/>
                <a:ea typeface="Lato"/>
                <a:cs typeface="Lato"/>
                <a:sym typeface="Lato"/>
              </a:rPr>
              <a:t>Forward Propagation (generation and classification)</a:t>
            </a:r>
            <a:endParaRPr sz="1600">
              <a:solidFill>
                <a:schemeClr val="accen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1" name="Google Shape;711;p47"/>
          <p:cNvSpPr/>
          <p:nvPr/>
        </p:nvSpPr>
        <p:spPr>
          <a:xfrm>
            <a:off x="5234575" y="300575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47"/>
          <p:cNvSpPr txBox="1"/>
          <p:nvPr/>
        </p:nvSpPr>
        <p:spPr>
          <a:xfrm>
            <a:off x="4929000" y="4589550"/>
            <a:ext cx="4365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Lato"/>
                <a:ea typeface="Lato"/>
                <a:cs typeface="Lato"/>
                <a:sym typeface="Lato"/>
              </a:rPr>
              <a:t>Backward Propagation (adversarial training)</a:t>
            </a:r>
            <a:endParaRPr sz="1600">
              <a:solidFill>
                <a:schemeClr val="accent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713" name="Google Shape;713;p47"/>
          <p:cNvSpPr/>
          <p:nvPr/>
        </p:nvSpPr>
        <p:spPr>
          <a:xfrm rot="10800000">
            <a:off x="4699125" y="4764900"/>
            <a:ext cx="241500" cy="80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14" name="Google Shape;714;p47"/>
          <p:cNvCxnSpPr/>
          <p:nvPr/>
        </p:nvCxnSpPr>
        <p:spPr>
          <a:xfrm flipH="1" rot="10800000">
            <a:off x="7361925" y="1739425"/>
            <a:ext cx="18000" cy="1458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15" name="Google Shape;715;p47"/>
          <p:cNvCxnSpPr/>
          <p:nvPr/>
        </p:nvCxnSpPr>
        <p:spPr>
          <a:xfrm>
            <a:off x="7361925" y="3197425"/>
            <a:ext cx="1592400" cy="26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16" name="Google Shape;716;p47"/>
          <p:cNvSpPr/>
          <p:nvPr/>
        </p:nvSpPr>
        <p:spPr>
          <a:xfrm>
            <a:off x="7549775" y="2876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7" name="Google Shape;717;p47"/>
          <p:cNvSpPr/>
          <p:nvPr/>
        </p:nvSpPr>
        <p:spPr>
          <a:xfrm>
            <a:off x="7735371" y="251365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8" name="Google Shape;718;p47"/>
          <p:cNvSpPr/>
          <p:nvPr/>
        </p:nvSpPr>
        <p:spPr>
          <a:xfrm>
            <a:off x="7797237" y="2876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47"/>
          <p:cNvSpPr/>
          <p:nvPr/>
        </p:nvSpPr>
        <p:spPr>
          <a:xfrm>
            <a:off x="7920968" y="25514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47"/>
          <p:cNvSpPr/>
          <p:nvPr/>
        </p:nvSpPr>
        <p:spPr>
          <a:xfrm>
            <a:off x="8120898" y="264627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47"/>
          <p:cNvSpPr/>
          <p:nvPr/>
        </p:nvSpPr>
        <p:spPr>
          <a:xfrm>
            <a:off x="7673506" y="2741078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47"/>
          <p:cNvSpPr/>
          <p:nvPr/>
        </p:nvSpPr>
        <p:spPr>
          <a:xfrm>
            <a:off x="8277826" y="2798080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47"/>
          <p:cNvSpPr/>
          <p:nvPr/>
        </p:nvSpPr>
        <p:spPr>
          <a:xfrm>
            <a:off x="8415891" y="262766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47"/>
          <p:cNvSpPr/>
          <p:nvPr/>
        </p:nvSpPr>
        <p:spPr>
          <a:xfrm>
            <a:off x="8463422" y="277947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47"/>
          <p:cNvSpPr/>
          <p:nvPr/>
        </p:nvSpPr>
        <p:spPr>
          <a:xfrm>
            <a:off x="8106564" y="2780653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6" name="Google Shape;726;p47"/>
          <p:cNvSpPr/>
          <p:nvPr/>
        </p:nvSpPr>
        <p:spPr>
          <a:xfrm>
            <a:off x="7473575" y="2684665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p47"/>
          <p:cNvSpPr/>
          <p:nvPr/>
        </p:nvSpPr>
        <p:spPr>
          <a:xfrm>
            <a:off x="7982833" y="27026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p47"/>
          <p:cNvSpPr/>
          <p:nvPr/>
        </p:nvSpPr>
        <p:spPr>
          <a:xfrm>
            <a:off x="8354026" y="2723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9" name="Google Shape;729;p47"/>
          <p:cNvSpPr/>
          <p:nvPr/>
        </p:nvSpPr>
        <p:spPr>
          <a:xfrm>
            <a:off x="79496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p47"/>
          <p:cNvSpPr/>
          <p:nvPr/>
        </p:nvSpPr>
        <p:spPr>
          <a:xfrm>
            <a:off x="7644837" y="27236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1" name="Google Shape;731;p47"/>
          <p:cNvSpPr/>
          <p:nvPr/>
        </p:nvSpPr>
        <p:spPr>
          <a:xfrm>
            <a:off x="8254437" y="24950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47"/>
          <p:cNvSpPr/>
          <p:nvPr/>
        </p:nvSpPr>
        <p:spPr>
          <a:xfrm>
            <a:off x="8635437" y="27998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47"/>
          <p:cNvSpPr/>
          <p:nvPr/>
        </p:nvSpPr>
        <p:spPr>
          <a:xfrm>
            <a:off x="75256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47"/>
          <p:cNvSpPr/>
          <p:nvPr/>
        </p:nvSpPr>
        <p:spPr>
          <a:xfrm>
            <a:off x="8668633" y="2931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47"/>
          <p:cNvSpPr/>
          <p:nvPr/>
        </p:nvSpPr>
        <p:spPr>
          <a:xfrm>
            <a:off x="8592433" y="26264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47"/>
          <p:cNvSpPr/>
          <p:nvPr/>
        </p:nvSpPr>
        <p:spPr>
          <a:xfrm>
            <a:off x="8211433" y="2550283"/>
            <a:ext cx="94500" cy="80400"/>
          </a:xfrm>
          <a:prstGeom prst="ellipse">
            <a:avLst/>
          </a:prstGeom>
          <a:solidFill>
            <a:schemeClr val="accen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47"/>
          <p:cNvSpPr/>
          <p:nvPr/>
        </p:nvSpPr>
        <p:spPr>
          <a:xfrm>
            <a:off x="8102037" y="2571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p47"/>
          <p:cNvSpPr/>
          <p:nvPr/>
        </p:nvSpPr>
        <p:spPr>
          <a:xfrm>
            <a:off x="82544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p47"/>
          <p:cNvSpPr/>
          <p:nvPr/>
        </p:nvSpPr>
        <p:spPr>
          <a:xfrm>
            <a:off x="84830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0" name="Google Shape;740;p47"/>
          <p:cNvSpPr/>
          <p:nvPr/>
        </p:nvSpPr>
        <p:spPr>
          <a:xfrm>
            <a:off x="8559237" y="25712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1" name="Google Shape;741;p47"/>
          <p:cNvSpPr/>
          <p:nvPr/>
        </p:nvSpPr>
        <p:spPr>
          <a:xfrm>
            <a:off x="87116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2" name="Google Shape;742;p47"/>
          <p:cNvSpPr/>
          <p:nvPr/>
        </p:nvSpPr>
        <p:spPr>
          <a:xfrm>
            <a:off x="7721037" y="2647450"/>
            <a:ext cx="94500" cy="80400"/>
          </a:xfrm>
          <a:prstGeom prst="ellipse">
            <a:avLst/>
          </a:prstGeom>
          <a:solidFill>
            <a:srgbClr val="FF99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Overview</a:t>
            </a:r>
            <a:endParaRPr sz="3200"/>
          </a:p>
        </p:txBody>
      </p:sp>
      <p:sp>
        <p:nvSpPr>
          <p:cNvPr id="280" name="Google Shape;280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Background</a:t>
            </a:r>
            <a:r>
              <a:rPr lang="en" sz="2000"/>
              <a:t>/How GANs work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Application of GANs</a:t>
            </a:r>
            <a:endParaRPr sz="2000"/>
          </a:p>
          <a:p>
            <a:pPr indent="-3556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Implementation </a:t>
            </a:r>
            <a:endParaRPr sz="2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4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</a:t>
            </a:r>
            <a:r>
              <a:rPr lang="en"/>
              <a:t>Adversarial</a:t>
            </a:r>
            <a:r>
              <a:rPr lang="en"/>
              <a:t> Network Applications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753" name="Google Shape;753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Cartoons and Video Games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Photography and Art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Advertisements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Science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Fashion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Create more data for neural networks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Much more...</a:t>
            </a:r>
            <a:endParaRPr sz="22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Negative Side of Generative Adversarial Networks</a:t>
            </a:r>
            <a:endParaRPr/>
          </a:p>
        </p:txBody>
      </p:sp>
      <p:sp>
        <p:nvSpPr>
          <p:cNvPr id="759" name="Google Shape;759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Raises many concerns:</a:t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produce </a:t>
            </a:r>
            <a:r>
              <a:rPr lang="en" sz="2200"/>
              <a:t>incriminating</a:t>
            </a:r>
            <a:r>
              <a:rPr lang="en" sz="2200"/>
              <a:t> photos/videos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Can be used for </a:t>
            </a:r>
            <a:r>
              <a:rPr lang="en" sz="2200"/>
              <a:t>defamation</a:t>
            </a:r>
            <a:r>
              <a:rPr lang="en" sz="2200"/>
              <a:t> purposes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Used to create images of nonexistent people for different purposes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Much more...</a:t>
            </a:r>
            <a:endParaRPr sz="2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3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51"/>
          <p:cNvSpPr txBox="1"/>
          <p:nvPr>
            <p:ph type="title"/>
          </p:nvPr>
        </p:nvSpPr>
        <p:spPr>
          <a:xfrm>
            <a:off x="361078" y="1945300"/>
            <a:ext cx="3892800" cy="290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Replace a person in an image or video, with the likeness of another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create damaging photos and videos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Laws enacted to protect against deepfakes</a:t>
            </a:r>
            <a:endParaRPr/>
          </a:p>
        </p:txBody>
      </p:sp>
      <p:sp>
        <p:nvSpPr>
          <p:cNvPr id="765" name="Google Shape;765;p51"/>
          <p:cNvSpPr txBox="1"/>
          <p:nvPr>
            <p:ph idx="1" type="body"/>
          </p:nvPr>
        </p:nvSpPr>
        <p:spPr>
          <a:xfrm>
            <a:off x="4671499" y="3435800"/>
            <a:ext cx="4337400" cy="112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Screenshot taken from Youtube video- “</a:t>
            </a:r>
            <a:r>
              <a:rPr lang="en" u="sng"/>
              <a:t>Robert Downey Jr and Tom Holland in Back to the future</a:t>
            </a:r>
            <a:r>
              <a:rPr lang="en"/>
              <a:t>”</a:t>
            </a:r>
            <a:endParaRPr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https://youtu.be/8OJnkJqkyio</a:t>
            </a:r>
            <a:r>
              <a:rPr lang="en" u="sng"/>
              <a:t> </a:t>
            </a:r>
            <a:endParaRPr u="sng"/>
          </a:p>
        </p:txBody>
      </p:sp>
      <p:sp>
        <p:nvSpPr>
          <p:cNvPr id="766" name="Google Shape;766;p51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Deepfake</a:t>
            </a:r>
            <a:endParaRPr sz="2400"/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550" y="837450"/>
            <a:ext cx="4337300" cy="243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52"/>
          <p:cNvSpPr txBox="1"/>
          <p:nvPr>
            <p:ph type="title"/>
          </p:nvPr>
        </p:nvSpPr>
        <p:spPr>
          <a:xfrm>
            <a:off x="361075" y="1656550"/>
            <a:ext cx="3872400" cy="311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Many different filters with different outcomes</a:t>
            </a:r>
            <a:endParaRPr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/>
              <a:t>Ex. old and </a:t>
            </a:r>
            <a:r>
              <a:rPr lang="en"/>
              <a:t>anime</a:t>
            </a:r>
            <a:r>
              <a:rPr lang="en"/>
              <a:t> style filters to the right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Changes the user’s face to appear as a different version of the original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Fun and simple to use</a:t>
            </a:r>
            <a:endParaRPr/>
          </a:p>
        </p:txBody>
      </p:sp>
      <p:sp>
        <p:nvSpPr>
          <p:cNvPr id="773" name="Google Shape;773;p52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Snapchat Filters and Lenses</a:t>
            </a:r>
            <a:endParaRPr sz="2400"/>
          </a:p>
        </p:txBody>
      </p:sp>
      <p:sp>
        <p:nvSpPr>
          <p:cNvPr id="774" name="Google Shape;774;p52"/>
          <p:cNvSpPr txBox="1"/>
          <p:nvPr>
            <p:ph idx="1" type="body"/>
          </p:nvPr>
        </p:nvSpPr>
        <p:spPr>
          <a:xfrm>
            <a:off x="4671500" y="4108500"/>
            <a:ext cx="4337400" cy="9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Images taken from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https://www.tomsguide.com/round-up/best-snapchat-filters</a:t>
            </a:r>
            <a:r>
              <a:rPr lang="en"/>
              <a:t> a website ranking the best snapchat filters</a:t>
            </a:r>
            <a:endParaRPr/>
          </a:p>
        </p:txBody>
      </p:sp>
      <p:pic>
        <p:nvPicPr>
          <p:cNvPr id="775" name="Google Shape;775;p52"/>
          <p:cNvPicPr preferRelativeResize="0"/>
          <p:nvPr/>
        </p:nvPicPr>
        <p:blipFill rotWithShape="1">
          <a:blip r:embed="rId4">
            <a:alphaModFix/>
          </a:blip>
          <a:srcRect b="0" l="31899" r="31455" t="0"/>
          <a:stretch/>
        </p:blipFill>
        <p:spPr>
          <a:xfrm>
            <a:off x="5105462" y="459500"/>
            <a:ext cx="1666751" cy="3413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6" name="Google Shape;776;p52"/>
          <p:cNvPicPr preferRelativeResize="0"/>
          <p:nvPr/>
        </p:nvPicPr>
        <p:blipFill rotWithShape="1">
          <a:blip r:embed="rId5">
            <a:alphaModFix/>
          </a:blip>
          <a:srcRect b="0" l="36560" r="36918" t="0"/>
          <a:stretch/>
        </p:blipFill>
        <p:spPr>
          <a:xfrm>
            <a:off x="7109637" y="459500"/>
            <a:ext cx="1608449" cy="341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Analyze/Detect Unwanted Encodings</a:t>
            </a:r>
            <a:endParaRPr/>
          </a:p>
        </p:txBody>
      </p:sp>
      <p:sp>
        <p:nvSpPr>
          <p:cNvPr id="782" name="Google Shape;782;p5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Does not alter an image, instead it detects changes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200"/>
              <a:t>Can be useful for cybersecurity </a:t>
            </a:r>
            <a:r>
              <a:rPr lang="en" sz="2200"/>
              <a:t>purposes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200"/>
              <a:t>Can also be used for personal use</a:t>
            </a:r>
            <a:endParaRPr sz="22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This Person Does Not Exist</a:t>
            </a:r>
            <a:endParaRPr sz="3200"/>
          </a:p>
        </p:txBody>
      </p:sp>
      <p:sp>
        <p:nvSpPr>
          <p:cNvPr id="286" name="Google Shape;286;p31"/>
          <p:cNvSpPr txBox="1"/>
          <p:nvPr>
            <p:ph idx="1" type="body"/>
          </p:nvPr>
        </p:nvSpPr>
        <p:spPr>
          <a:xfrm>
            <a:off x="1758275" y="2208900"/>
            <a:ext cx="48210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https://thispersondoesnotexist.com/</a:t>
            </a:r>
            <a:endParaRPr sz="2000"/>
          </a:p>
          <a:p>
            <a:pPr indent="0" lvl="0" marL="457200" rtl="0" algn="ctr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sp>
        <p:nvSpPr>
          <p:cNvPr id="292" name="Google Shape;292;p32"/>
          <p:cNvSpPr txBox="1"/>
          <p:nvPr>
            <p:ph idx="1" type="body"/>
          </p:nvPr>
        </p:nvSpPr>
        <p:spPr>
          <a:xfrm>
            <a:off x="428625" y="1739000"/>
            <a:ext cx="46398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First introduced by Ian Goodfellow et al. in 2014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“Generative Adversarial Nets”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pic>
        <p:nvPicPr>
          <p:cNvPr id="293" name="Google Shape;293;p32"/>
          <p:cNvPicPr preferRelativeResize="0"/>
          <p:nvPr/>
        </p:nvPicPr>
        <p:blipFill rotWithShape="1">
          <a:blip r:embed="rId3">
            <a:alphaModFix/>
          </a:blip>
          <a:srcRect b="6916" l="0" r="0" t="0"/>
          <a:stretch/>
        </p:blipFill>
        <p:spPr>
          <a:xfrm>
            <a:off x="6012025" y="1307850"/>
            <a:ext cx="2141426" cy="2986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2"/>
          <p:cNvSpPr txBox="1"/>
          <p:nvPr/>
        </p:nvSpPr>
        <p:spPr>
          <a:xfrm>
            <a:off x="5995100" y="4294600"/>
            <a:ext cx="2175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Taken from:</a:t>
            </a:r>
            <a:endParaRPr sz="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" u="sng">
                <a:solidFill>
                  <a:schemeClr val="hlink"/>
                </a:solidFill>
                <a:latin typeface="Lato"/>
                <a:ea typeface="Lato"/>
                <a:cs typeface="Lato"/>
                <a:sym typeface="Lato"/>
                <a:hlinkClick r:id="rId4"/>
              </a:rPr>
              <a:t>www.hqew.net%2Fnews%2Fnews-35909&amp;psig=AOvVaw3Wziiz3dkILntAN5N2t0yy&amp;ust=1638826732398000&amp;source=images&amp;cd=vfe&amp;ved=0CAwQjhxqFwoTCJjk28PPzfQCFQAAAAAdAAAAABAD</a:t>
            </a:r>
            <a:endParaRPr sz="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sp>
        <p:nvSpPr>
          <p:cNvPr id="300" name="Google Shape;300;p33"/>
          <p:cNvSpPr txBox="1"/>
          <p:nvPr>
            <p:ph idx="1" type="body"/>
          </p:nvPr>
        </p:nvSpPr>
        <p:spPr>
          <a:xfrm>
            <a:off x="1297500" y="814400"/>
            <a:ext cx="70389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Given a training set, GANs learn to generate new data with the same statistics 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Generative</a:t>
            </a:r>
            <a:endParaRPr b="1" sz="12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Network</a:t>
            </a:r>
            <a:endParaRPr b="1" sz="12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01" name="Google Shape;301;p33"/>
          <p:cNvSpPr txBox="1"/>
          <p:nvPr/>
        </p:nvSpPr>
        <p:spPr>
          <a:xfrm>
            <a:off x="4368475" y="3248825"/>
            <a:ext cx="1362600" cy="8313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GAN</a:t>
            </a:r>
            <a:endParaRPr b="1"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2" name="Google Shape;30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18100" y="2534675"/>
            <a:ext cx="1018150" cy="10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2925" y="2534675"/>
            <a:ext cx="1018150" cy="10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8100" y="3681400"/>
            <a:ext cx="1018150" cy="10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02925" y="3681400"/>
            <a:ext cx="1018150" cy="101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22525" y="2983175"/>
            <a:ext cx="1362600" cy="13626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/>
          <p:nvPr/>
        </p:nvSpPr>
        <p:spPr>
          <a:xfrm>
            <a:off x="3651621" y="3503075"/>
            <a:ext cx="7167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5731221" y="3503075"/>
            <a:ext cx="716700" cy="322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90000"/>
          </a:solidFill>
          <a:ln cap="flat" cmpd="sng" w="952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sp>
        <p:nvSpPr>
          <p:cNvPr id="314" name="Google Shape;314;p34"/>
          <p:cNvSpPr txBox="1"/>
          <p:nvPr>
            <p:ph idx="1" type="body"/>
          </p:nvPr>
        </p:nvSpPr>
        <p:spPr>
          <a:xfrm>
            <a:off x="1297500" y="734200"/>
            <a:ext cx="7038900" cy="221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6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Two neural networks competing against each other in a zero-sum game framework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Generator Network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Discriminator Network </a:t>
            </a:r>
            <a:endParaRPr sz="22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315" name="Google Shape;315;p34"/>
          <p:cNvSpPr txBox="1"/>
          <p:nvPr/>
        </p:nvSpPr>
        <p:spPr>
          <a:xfrm>
            <a:off x="2012950" y="3510600"/>
            <a:ext cx="1662600" cy="73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Generative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6" name="Google Shape;316;p34"/>
          <p:cNvSpPr txBox="1"/>
          <p:nvPr/>
        </p:nvSpPr>
        <p:spPr>
          <a:xfrm>
            <a:off x="5204375" y="3510600"/>
            <a:ext cx="1818000" cy="738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Discriminative</a:t>
            </a:r>
            <a:endParaRPr b="1" sz="18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Network</a:t>
            </a:r>
            <a:endParaRPr b="1" sz="23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7" name="Google Shape;317;p34"/>
          <p:cNvSpPr txBox="1"/>
          <p:nvPr/>
        </p:nvSpPr>
        <p:spPr>
          <a:xfrm>
            <a:off x="1651300" y="4249500"/>
            <a:ext cx="2385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Generates fake samples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8" name="Google Shape;318;p34"/>
          <p:cNvSpPr txBox="1"/>
          <p:nvPr/>
        </p:nvSpPr>
        <p:spPr>
          <a:xfrm>
            <a:off x="4606025" y="4249500"/>
            <a:ext cx="30147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Determines</a:t>
            </a:r>
            <a:r>
              <a:rPr lang="en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if a sample is real or fake</a:t>
            </a:r>
            <a:endParaRPr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sp>
        <p:nvSpPr>
          <p:cNvPr id="324" name="Google Shape;324;p35"/>
          <p:cNvSpPr txBox="1"/>
          <p:nvPr>
            <p:ph idx="1" type="body"/>
          </p:nvPr>
        </p:nvSpPr>
        <p:spPr>
          <a:xfrm>
            <a:off x="1297500" y="1567550"/>
            <a:ext cx="7038900" cy="16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“</a:t>
            </a:r>
            <a:r>
              <a:rPr lang="en" sz="1900"/>
              <a:t>The generative model can be thought of as analogous to a team of counterfeiters, trying to produce fake currency and use it without detection, while the discriminative model is analogous to the police, trying to detect the counterfeit currency.”</a:t>
            </a:r>
            <a:endParaRPr sz="1900"/>
          </a:p>
        </p:txBody>
      </p:sp>
      <p:pic>
        <p:nvPicPr>
          <p:cNvPr id="325" name="Google Shape;32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6675" y="3236150"/>
            <a:ext cx="982450" cy="140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4725" y="3236150"/>
            <a:ext cx="1122275" cy="1409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2401463" y="4645675"/>
            <a:ext cx="1168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Generator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28" name="Google Shape;328;p35"/>
          <p:cNvSpPr txBox="1"/>
          <p:nvPr/>
        </p:nvSpPr>
        <p:spPr>
          <a:xfrm>
            <a:off x="4497344" y="4645676"/>
            <a:ext cx="184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Discriminator</a:t>
            </a:r>
            <a:endParaRPr sz="1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pic>
        <p:nvPicPr>
          <p:cNvPr id="334" name="Google Shape;33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825" y="1694175"/>
            <a:ext cx="1287762" cy="20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775" y="1694175"/>
            <a:ext cx="1471025" cy="20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6"/>
          <p:cNvSpPr txBox="1"/>
          <p:nvPr/>
        </p:nvSpPr>
        <p:spPr>
          <a:xfrm>
            <a:off x="1463850" y="3949050"/>
            <a:ext cx="241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Generator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5671675" y="3949050"/>
            <a:ext cx="241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Discriminator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8" name="Google Shape;33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135" y="2305126"/>
            <a:ext cx="1710350" cy="8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44128" y="2305137"/>
            <a:ext cx="1710372" cy="8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0424" y="2063049"/>
            <a:ext cx="827300" cy="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0424" y="2520249"/>
            <a:ext cx="827300" cy="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720424" y="3006049"/>
            <a:ext cx="827300" cy="4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Generative Adversarial Networks (GANs)</a:t>
            </a:r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825" y="1694175"/>
            <a:ext cx="1287762" cy="205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775" y="1694175"/>
            <a:ext cx="1471025" cy="2053725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7"/>
          <p:cNvSpPr txBox="1"/>
          <p:nvPr/>
        </p:nvSpPr>
        <p:spPr>
          <a:xfrm>
            <a:off x="1463850" y="3949050"/>
            <a:ext cx="241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Generator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5671675" y="3949050"/>
            <a:ext cx="2413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Discriminator</a:t>
            </a:r>
            <a:endParaRPr sz="25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2" name="Google Shape;352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44135" y="2305126"/>
            <a:ext cx="1710350" cy="831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424" y="2063049"/>
            <a:ext cx="827300" cy="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424" y="2520249"/>
            <a:ext cx="827300" cy="40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20424" y="3006049"/>
            <a:ext cx="827300" cy="40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